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8" r:id="rId3"/>
    <p:sldId id="283" r:id="rId4"/>
    <p:sldId id="284" r:id="rId5"/>
    <p:sldId id="285" r:id="rId6"/>
    <p:sldId id="269" r:id="rId7"/>
    <p:sldId id="274" r:id="rId8"/>
    <p:sldId id="291" r:id="rId9"/>
    <p:sldId id="292" r:id="rId10"/>
    <p:sldId id="296" r:id="rId11"/>
    <p:sldId id="293" r:id="rId12"/>
    <p:sldId id="294" r:id="rId13"/>
    <p:sldId id="273" r:id="rId14"/>
    <p:sldId id="297" r:id="rId15"/>
    <p:sldId id="298" r:id="rId16"/>
    <p:sldId id="287" r:id="rId17"/>
    <p:sldId id="288" r:id="rId18"/>
    <p:sldId id="290" r:id="rId19"/>
    <p:sldId id="277" r:id="rId20"/>
    <p:sldId id="289" r:id="rId21"/>
    <p:sldId id="286" r:id="rId22"/>
    <p:sldId id="278" r:id="rId23"/>
    <p:sldId id="280" r:id="rId24"/>
    <p:sldId id="279" r:id="rId25"/>
    <p:sldId id="281" r:id="rId26"/>
    <p:sldId id="299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9.wmf"/><Relationship Id="rId7" Type="http://schemas.openxmlformats.org/officeDocument/2006/relationships/image" Target="../media/image27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B3C9-30E5-4CDA-A4E2-D6182F67E88C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C36F-699D-4F4D-83C9-C9719F8BE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0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Mesh current are independent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9C36F-699D-4F4D-83C9-C9719F8BE5F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21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3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0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2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80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7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009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2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53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24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3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409D-8AEC-4DA0-B250-028FE1638696}" type="datetimeFigureOut">
              <a:rPr lang="zh-TW" altLang="en-US" smtClean="0"/>
              <a:t>2014/10/1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68FA-6226-453C-84B4-727461DE28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55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7.wmf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26.bin"/><Relationship Id="rId7" Type="http://schemas.openxmlformats.org/officeDocument/2006/relationships/image" Target="../media/image18.wmf"/><Relationship Id="rId12" Type="http://schemas.openxmlformats.org/officeDocument/2006/relationships/image" Target="../media/image30.png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wmf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4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Circuits </a:t>
            </a:r>
            <a:br>
              <a:rPr lang="en-US" altLang="zh-TW" dirty="0"/>
            </a:br>
            <a:r>
              <a:rPr lang="en-US" altLang="zh-TW" dirty="0"/>
              <a:t>Lecture 3</a:t>
            </a:r>
            <a:r>
              <a:rPr lang="en-US" altLang="zh-TW" dirty="0" smtClean="0"/>
              <a:t>: Mesh Analysis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700" dirty="0"/>
              <a:t>李宏毅 </a:t>
            </a:r>
            <a:r>
              <a:rPr lang="en-US" altLang="zh-TW" sz="2700" dirty="0" smtClean="0"/>
              <a:t>Hung-</a:t>
            </a:r>
            <a:r>
              <a:rPr lang="en-US" altLang="zh-TW" sz="2700" dirty="0" err="1" smtClean="0"/>
              <a:t>yi</a:t>
            </a:r>
            <a:r>
              <a:rPr lang="en-US" altLang="zh-TW" sz="2700" dirty="0" smtClean="0"/>
              <a:t> </a:t>
            </a:r>
            <a:r>
              <a:rPr lang="en-US" altLang="zh-TW" sz="2700" dirty="0"/>
              <a:t>Lee</a:t>
            </a:r>
            <a:endParaRPr lang="zh-TW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2177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 - current sources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 Interior current sources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6297" y="2380708"/>
            <a:ext cx="165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Method 2: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23" y="1889495"/>
            <a:ext cx="2872770" cy="47932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18" y="3248813"/>
            <a:ext cx="2347845" cy="3280439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 rot="10800000">
            <a:off x="4565128" y="4286115"/>
            <a:ext cx="1080654" cy="52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03549" y="2942006"/>
            <a:ext cx="2419350" cy="2521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42813" y="4453922"/>
            <a:ext cx="2419350" cy="1009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886879" y="5698255"/>
            <a:ext cx="2437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Textbook: </a:t>
            </a:r>
          </a:p>
          <a:p>
            <a:pPr algn="ctr"/>
            <a:r>
              <a:rPr lang="en-US" altLang="zh-TW" sz="2400" dirty="0" smtClean="0"/>
              <a:t>Chapter 2.5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782425" y="2332621"/>
            <a:ext cx="4039081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</a:t>
            </a:r>
            <a:r>
              <a:rPr lang="en-US" altLang="zh-TW" sz="2800" dirty="0" smtClean="0"/>
              <a:t>hen the current source is parallel with a resistor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52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 - current sources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 Interior current sources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6297" y="2380708"/>
            <a:ext cx="165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Method 2:</a:t>
            </a:r>
            <a:endParaRPr lang="zh-TW" altLang="en-US" sz="2800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03336"/>
              </p:ext>
            </p:extLst>
          </p:nvPr>
        </p:nvGraphicFramePr>
        <p:xfrm>
          <a:off x="1284271" y="5181978"/>
          <a:ext cx="3729260" cy="93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方程式" r:id="rId3" imgW="914400" imgH="228600" progId="Equation.3">
                  <p:embed/>
                </p:oleObj>
              </mc:Choice>
              <mc:Fallback>
                <p:oleObj name="方程式" r:id="rId3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71" y="5181978"/>
                        <a:ext cx="3729260" cy="9328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77644" y="3755615"/>
            <a:ext cx="360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Another point of view: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782425" y="2332621"/>
            <a:ext cx="4039081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</a:t>
            </a:r>
            <a:r>
              <a:rPr lang="en-US" altLang="zh-TW" sz="2800" dirty="0" smtClean="0"/>
              <a:t>hen the current source is parallel with a resistor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623" y="1889495"/>
            <a:ext cx="2872770" cy="479324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272842" y="4510196"/>
            <a:ext cx="4677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voltage of is </a:t>
            </a:r>
            <a:r>
              <a:rPr lang="en-US" altLang="zh-TW" sz="2800" dirty="0" err="1" smtClean="0"/>
              <a:t>i</a:t>
            </a:r>
            <a:r>
              <a:rPr lang="en-US" altLang="zh-TW" sz="2800" baseline="-25000" dirty="0" err="1" smtClean="0"/>
              <a:t>s</a:t>
            </a:r>
            <a:r>
              <a:rPr lang="en-US" altLang="zh-TW" sz="2800" dirty="0" smtClean="0"/>
              <a:t> equal to </a:t>
            </a:r>
            <a:r>
              <a:rPr lang="en-US" altLang="zh-TW" sz="2800" dirty="0" err="1" smtClean="0"/>
              <a:t>R</a:t>
            </a:r>
            <a:r>
              <a:rPr lang="en-US" altLang="zh-TW" sz="2800" baseline="-25000" dirty="0" err="1" smtClean="0"/>
              <a:t>s</a:t>
            </a:r>
            <a:r>
              <a:rPr lang="en-US" altLang="zh-TW" sz="2800" dirty="0" smtClean="0"/>
              <a:t>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656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 Interior current sources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 - current sources 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6297" y="2380708"/>
            <a:ext cx="165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Method 3: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119743" y="3129911"/>
            <a:ext cx="5419725" cy="2533650"/>
            <a:chOff x="1205343" y="2387329"/>
            <a:chExt cx="5419725" cy="2533650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343" y="2387329"/>
              <a:ext cx="5419725" cy="2533650"/>
            </a:xfrm>
            <a:prstGeom prst="rect">
              <a:avLst/>
            </a:prstGeom>
          </p:spPr>
        </p:pic>
        <p:graphicFrame>
          <p:nvGraphicFramePr>
            <p:cNvPr id="23" name="物件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5284852"/>
                </p:ext>
              </p:extLst>
            </p:nvPr>
          </p:nvGraphicFramePr>
          <p:xfrm>
            <a:off x="3913082" y="3374850"/>
            <a:ext cx="310783" cy="558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" name="方程式" r:id="rId4" imgW="126720" imgH="228600" progId="Equation.3">
                    <p:embed/>
                  </p:oleObj>
                </mc:Choice>
                <mc:Fallback>
                  <p:oleObj name="方程式" r:id="rId4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082" y="3374850"/>
                          <a:ext cx="310783" cy="55860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物件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875667"/>
                </p:ext>
              </p:extLst>
            </p:nvPr>
          </p:nvGraphicFramePr>
          <p:xfrm>
            <a:off x="3126329" y="3644740"/>
            <a:ext cx="373062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7" name="方程式" r:id="rId6" imgW="152280" imgH="228600" progId="Equation.3">
                    <p:embed/>
                  </p:oleObj>
                </mc:Choice>
                <mc:Fallback>
                  <p:oleObj name="方程式" r:id="rId6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6329" y="3644740"/>
                          <a:ext cx="373062" cy="5588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60560"/>
              </p:ext>
            </p:extLst>
          </p:nvPr>
        </p:nvGraphicFramePr>
        <p:xfrm>
          <a:off x="2453266" y="6029007"/>
          <a:ext cx="17319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方程式" r:id="rId8" imgW="596880" imgH="228600" progId="Equation.3">
                  <p:embed/>
                </p:oleObj>
              </mc:Choice>
              <mc:Fallback>
                <p:oleObj name="方程式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266" y="6029007"/>
                        <a:ext cx="1731963" cy="663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手繪多邊形 6"/>
          <p:cNvSpPr/>
          <p:nvPr/>
        </p:nvSpPr>
        <p:spPr>
          <a:xfrm>
            <a:off x="2853882" y="4059382"/>
            <a:ext cx="3865573" cy="1399309"/>
          </a:xfrm>
          <a:custGeom>
            <a:avLst/>
            <a:gdLst>
              <a:gd name="connsiteX0" fmla="*/ 388082 w 3865573"/>
              <a:gd name="connsiteY0" fmla="*/ 1399309 h 1399309"/>
              <a:gd name="connsiteX1" fmla="*/ 249536 w 3865573"/>
              <a:gd name="connsiteY1" fmla="*/ 1385454 h 1399309"/>
              <a:gd name="connsiteX2" fmla="*/ 180263 w 3865573"/>
              <a:gd name="connsiteY2" fmla="*/ 1343891 h 1399309"/>
              <a:gd name="connsiteX3" fmla="*/ 124845 w 3865573"/>
              <a:gd name="connsiteY3" fmla="*/ 1316182 h 1399309"/>
              <a:gd name="connsiteX4" fmla="*/ 83282 w 3865573"/>
              <a:gd name="connsiteY4" fmla="*/ 1288473 h 1399309"/>
              <a:gd name="connsiteX5" fmla="*/ 27863 w 3865573"/>
              <a:gd name="connsiteY5" fmla="*/ 1233054 h 1399309"/>
              <a:gd name="connsiteX6" fmla="*/ 154 w 3865573"/>
              <a:gd name="connsiteY6" fmla="*/ 1136073 h 1399309"/>
              <a:gd name="connsiteX7" fmla="*/ 41718 w 3865573"/>
              <a:gd name="connsiteY7" fmla="*/ 720436 h 1399309"/>
              <a:gd name="connsiteX8" fmla="*/ 55573 w 3865573"/>
              <a:gd name="connsiteY8" fmla="*/ 665018 h 1399309"/>
              <a:gd name="connsiteX9" fmla="*/ 69427 w 3865573"/>
              <a:gd name="connsiteY9" fmla="*/ 595745 h 1399309"/>
              <a:gd name="connsiteX10" fmla="*/ 97136 w 3865573"/>
              <a:gd name="connsiteY10" fmla="*/ 512618 h 1399309"/>
              <a:gd name="connsiteX11" fmla="*/ 110991 w 3865573"/>
              <a:gd name="connsiteY11" fmla="*/ 290945 h 1399309"/>
              <a:gd name="connsiteX12" fmla="*/ 166409 w 3865573"/>
              <a:gd name="connsiteY12" fmla="*/ 152400 h 1399309"/>
              <a:gd name="connsiteX13" fmla="*/ 180263 w 3865573"/>
              <a:gd name="connsiteY13" fmla="*/ 110836 h 1399309"/>
              <a:gd name="connsiteX14" fmla="*/ 221827 w 3865573"/>
              <a:gd name="connsiteY14" fmla="*/ 83127 h 1399309"/>
              <a:gd name="connsiteX15" fmla="*/ 318809 w 3865573"/>
              <a:gd name="connsiteY15" fmla="*/ 55418 h 1399309"/>
              <a:gd name="connsiteX16" fmla="*/ 360373 w 3865573"/>
              <a:gd name="connsiteY16" fmla="*/ 41563 h 1399309"/>
              <a:gd name="connsiteX17" fmla="*/ 401936 w 3865573"/>
              <a:gd name="connsiteY17" fmla="*/ 13854 h 1399309"/>
              <a:gd name="connsiteX18" fmla="*/ 609754 w 3865573"/>
              <a:gd name="connsiteY18" fmla="*/ 0 h 1399309"/>
              <a:gd name="connsiteX19" fmla="*/ 1122373 w 3865573"/>
              <a:gd name="connsiteY19" fmla="*/ 13854 h 1399309"/>
              <a:gd name="connsiteX20" fmla="*/ 1357900 w 3865573"/>
              <a:gd name="connsiteY20" fmla="*/ 41563 h 1399309"/>
              <a:gd name="connsiteX21" fmla="*/ 1538009 w 3865573"/>
              <a:gd name="connsiteY21" fmla="*/ 55418 h 1399309"/>
              <a:gd name="connsiteX22" fmla="*/ 1815100 w 3865573"/>
              <a:gd name="connsiteY22" fmla="*/ 41563 h 1399309"/>
              <a:gd name="connsiteX23" fmla="*/ 1856663 w 3865573"/>
              <a:gd name="connsiteY23" fmla="*/ 27709 h 1399309"/>
              <a:gd name="connsiteX24" fmla="*/ 2272300 w 3865573"/>
              <a:gd name="connsiteY24" fmla="*/ 13854 h 1399309"/>
              <a:gd name="connsiteX25" fmla="*/ 2687936 w 3865573"/>
              <a:gd name="connsiteY25" fmla="*/ 27709 h 1399309"/>
              <a:gd name="connsiteX26" fmla="*/ 2757209 w 3865573"/>
              <a:gd name="connsiteY26" fmla="*/ 41563 h 1399309"/>
              <a:gd name="connsiteX27" fmla="*/ 3186700 w 3865573"/>
              <a:gd name="connsiteY27" fmla="*/ 27709 h 1399309"/>
              <a:gd name="connsiteX28" fmla="*/ 3671609 w 3865573"/>
              <a:gd name="connsiteY28" fmla="*/ 41563 h 1399309"/>
              <a:gd name="connsiteX29" fmla="*/ 3713173 w 3865573"/>
              <a:gd name="connsiteY29" fmla="*/ 69273 h 1399309"/>
              <a:gd name="connsiteX30" fmla="*/ 3754736 w 3865573"/>
              <a:gd name="connsiteY30" fmla="*/ 83127 h 1399309"/>
              <a:gd name="connsiteX31" fmla="*/ 3782445 w 3865573"/>
              <a:gd name="connsiteY31" fmla="*/ 138545 h 1399309"/>
              <a:gd name="connsiteX32" fmla="*/ 3824009 w 3865573"/>
              <a:gd name="connsiteY32" fmla="*/ 277091 h 1399309"/>
              <a:gd name="connsiteX33" fmla="*/ 3837863 w 3865573"/>
              <a:gd name="connsiteY33" fmla="*/ 346363 h 1399309"/>
              <a:gd name="connsiteX34" fmla="*/ 3851718 w 3865573"/>
              <a:gd name="connsiteY34" fmla="*/ 401782 h 1399309"/>
              <a:gd name="connsiteX35" fmla="*/ 3865573 w 3865573"/>
              <a:gd name="connsiteY35" fmla="*/ 568036 h 1399309"/>
              <a:gd name="connsiteX36" fmla="*/ 3837863 w 3865573"/>
              <a:gd name="connsiteY36" fmla="*/ 1011382 h 1399309"/>
              <a:gd name="connsiteX37" fmla="*/ 3768591 w 3865573"/>
              <a:gd name="connsiteY37" fmla="*/ 1136073 h 1399309"/>
              <a:gd name="connsiteX38" fmla="*/ 3740882 w 3865573"/>
              <a:gd name="connsiteY38" fmla="*/ 1219200 h 1399309"/>
              <a:gd name="connsiteX39" fmla="*/ 3616191 w 3865573"/>
              <a:gd name="connsiteY39" fmla="*/ 1316182 h 1399309"/>
              <a:gd name="connsiteX40" fmla="*/ 3574627 w 3865573"/>
              <a:gd name="connsiteY40" fmla="*/ 1274618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65573" h="1399309">
                <a:moveTo>
                  <a:pt x="388082" y="1399309"/>
                </a:moveTo>
                <a:cubicBezTo>
                  <a:pt x="341900" y="1394691"/>
                  <a:pt x="295409" y="1392511"/>
                  <a:pt x="249536" y="1385454"/>
                </a:cubicBezTo>
                <a:cubicBezTo>
                  <a:pt x="186825" y="1375806"/>
                  <a:pt x="226131" y="1374469"/>
                  <a:pt x="180263" y="1343891"/>
                </a:cubicBezTo>
                <a:cubicBezTo>
                  <a:pt x="163079" y="1332435"/>
                  <a:pt x="142777" y="1326429"/>
                  <a:pt x="124845" y="1316182"/>
                </a:cubicBezTo>
                <a:cubicBezTo>
                  <a:pt x="110388" y="1307921"/>
                  <a:pt x="95924" y="1299309"/>
                  <a:pt x="83282" y="1288473"/>
                </a:cubicBezTo>
                <a:cubicBezTo>
                  <a:pt x="63447" y="1271471"/>
                  <a:pt x="27863" y="1233054"/>
                  <a:pt x="27863" y="1233054"/>
                </a:cubicBezTo>
                <a:cubicBezTo>
                  <a:pt x="21330" y="1213456"/>
                  <a:pt x="154" y="1153466"/>
                  <a:pt x="154" y="1136073"/>
                </a:cubicBezTo>
                <a:cubicBezTo>
                  <a:pt x="154" y="855575"/>
                  <a:pt x="-4822" y="906597"/>
                  <a:pt x="41718" y="720436"/>
                </a:cubicBezTo>
                <a:cubicBezTo>
                  <a:pt x="46336" y="701963"/>
                  <a:pt x="51839" y="683689"/>
                  <a:pt x="55573" y="665018"/>
                </a:cubicBezTo>
                <a:cubicBezTo>
                  <a:pt x="60191" y="641927"/>
                  <a:pt x="63231" y="618464"/>
                  <a:pt x="69427" y="595745"/>
                </a:cubicBezTo>
                <a:cubicBezTo>
                  <a:pt x="77112" y="567566"/>
                  <a:pt x="97136" y="512618"/>
                  <a:pt x="97136" y="512618"/>
                </a:cubicBezTo>
                <a:cubicBezTo>
                  <a:pt x="101754" y="438727"/>
                  <a:pt x="103972" y="364647"/>
                  <a:pt x="110991" y="290945"/>
                </a:cubicBezTo>
                <a:cubicBezTo>
                  <a:pt x="119586" y="200700"/>
                  <a:pt x="124783" y="235653"/>
                  <a:pt x="166409" y="152400"/>
                </a:cubicBezTo>
                <a:cubicBezTo>
                  <a:pt x="172940" y="139338"/>
                  <a:pt x="171140" y="122240"/>
                  <a:pt x="180263" y="110836"/>
                </a:cubicBezTo>
                <a:cubicBezTo>
                  <a:pt x="190665" y="97834"/>
                  <a:pt x="206934" y="90573"/>
                  <a:pt x="221827" y="83127"/>
                </a:cubicBezTo>
                <a:cubicBezTo>
                  <a:pt x="243968" y="72057"/>
                  <a:pt x="298100" y="61335"/>
                  <a:pt x="318809" y="55418"/>
                </a:cubicBezTo>
                <a:cubicBezTo>
                  <a:pt x="332851" y="51406"/>
                  <a:pt x="347311" y="48094"/>
                  <a:pt x="360373" y="41563"/>
                </a:cubicBezTo>
                <a:cubicBezTo>
                  <a:pt x="375266" y="34116"/>
                  <a:pt x="385512" y="16591"/>
                  <a:pt x="401936" y="13854"/>
                </a:cubicBezTo>
                <a:cubicBezTo>
                  <a:pt x="470418" y="2440"/>
                  <a:pt x="540481" y="4618"/>
                  <a:pt x="609754" y="0"/>
                </a:cubicBezTo>
                <a:lnTo>
                  <a:pt x="1122373" y="13854"/>
                </a:lnTo>
                <a:cubicBezTo>
                  <a:pt x="1397010" y="25297"/>
                  <a:pt x="1172547" y="22052"/>
                  <a:pt x="1357900" y="41563"/>
                </a:cubicBezTo>
                <a:cubicBezTo>
                  <a:pt x="1417783" y="47866"/>
                  <a:pt x="1477973" y="50800"/>
                  <a:pt x="1538009" y="55418"/>
                </a:cubicBezTo>
                <a:cubicBezTo>
                  <a:pt x="1630373" y="50800"/>
                  <a:pt x="1722969" y="49574"/>
                  <a:pt x="1815100" y="41563"/>
                </a:cubicBezTo>
                <a:cubicBezTo>
                  <a:pt x="1829649" y="40298"/>
                  <a:pt x="1842086" y="28592"/>
                  <a:pt x="1856663" y="27709"/>
                </a:cubicBezTo>
                <a:cubicBezTo>
                  <a:pt x="1995032" y="19323"/>
                  <a:pt x="2133754" y="18472"/>
                  <a:pt x="2272300" y="13854"/>
                </a:cubicBezTo>
                <a:cubicBezTo>
                  <a:pt x="2410845" y="18472"/>
                  <a:pt x="2549539" y="19801"/>
                  <a:pt x="2687936" y="27709"/>
                </a:cubicBezTo>
                <a:cubicBezTo>
                  <a:pt x="2711446" y="29052"/>
                  <a:pt x="2733661" y="41563"/>
                  <a:pt x="2757209" y="41563"/>
                </a:cubicBezTo>
                <a:cubicBezTo>
                  <a:pt x="2900447" y="41563"/>
                  <a:pt x="3043536" y="32327"/>
                  <a:pt x="3186700" y="27709"/>
                </a:cubicBezTo>
                <a:cubicBezTo>
                  <a:pt x="3348336" y="32327"/>
                  <a:pt x="3510408" y="28837"/>
                  <a:pt x="3671609" y="41563"/>
                </a:cubicBezTo>
                <a:cubicBezTo>
                  <a:pt x="3688209" y="42874"/>
                  <a:pt x="3698280" y="61826"/>
                  <a:pt x="3713173" y="69273"/>
                </a:cubicBezTo>
                <a:cubicBezTo>
                  <a:pt x="3726235" y="75804"/>
                  <a:pt x="3740882" y="78509"/>
                  <a:pt x="3754736" y="83127"/>
                </a:cubicBezTo>
                <a:cubicBezTo>
                  <a:pt x="3763972" y="101600"/>
                  <a:pt x="3774775" y="119369"/>
                  <a:pt x="3782445" y="138545"/>
                </a:cubicBezTo>
                <a:cubicBezTo>
                  <a:pt x="3799710" y="181708"/>
                  <a:pt x="3813804" y="231167"/>
                  <a:pt x="3824009" y="277091"/>
                </a:cubicBezTo>
                <a:cubicBezTo>
                  <a:pt x="3829117" y="300078"/>
                  <a:pt x="3832755" y="323376"/>
                  <a:pt x="3837863" y="346363"/>
                </a:cubicBezTo>
                <a:cubicBezTo>
                  <a:pt x="3841994" y="364951"/>
                  <a:pt x="3847100" y="383309"/>
                  <a:pt x="3851718" y="401782"/>
                </a:cubicBezTo>
                <a:cubicBezTo>
                  <a:pt x="3856336" y="457200"/>
                  <a:pt x="3865573" y="512426"/>
                  <a:pt x="3865573" y="568036"/>
                </a:cubicBezTo>
                <a:cubicBezTo>
                  <a:pt x="3865573" y="647348"/>
                  <a:pt x="3860307" y="887938"/>
                  <a:pt x="3837863" y="1011382"/>
                </a:cubicBezTo>
                <a:cubicBezTo>
                  <a:pt x="3821150" y="1103303"/>
                  <a:pt x="3814614" y="998003"/>
                  <a:pt x="3768591" y="1136073"/>
                </a:cubicBezTo>
                <a:cubicBezTo>
                  <a:pt x="3759355" y="1163782"/>
                  <a:pt x="3761535" y="1198547"/>
                  <a:pt x="3740882" y="1219200"/>
                </a:cubicBezTo>
                <a:cubicBezTo>
                  <a:pt x="3657005" y="1303077"/>
                  <a:pt x="3700817" y="1273869"/>
                  <a:pt x="3616191" y="1316182"/>
                </a:cubicBezTo>
                <a:cubicBezTo>
                  <a:pt x="3550755" y="1299822"/>
                  <a:pt x="3552258" y="1319358"/>
                  <a:pt x="3574627" y="127461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95127" y="2912923"/>
            <a:ext cx="215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>
                <a:solidFill>
                  <a:srgbClr val="FF0000"/>
                </a:solidFill>
              </a:rPr>
              <a:t>supermesh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00175"/>
              </p:ext>
            </p:extLst>
          </p:nvPr>
        </p:nvGraphicFramePr>
        <p:xfrm>
          <a:off x="5138265" y="6029007"/>
          <a:ext cx="17319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方程式" r:id="rId10" imgW="596880" imgH="228600" progId="Equation.3">
                  <p:embed/>
                </p:oleObj>
              </mc:Choice>
              <mc:Fallback>
                <p:oleObj name="方程式" r:id="rId10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265" y="6029007"/>
                        <a:ext cx="1731963" cy="663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向右箭號 8"/>
          <p:cNvSpPr/>
          <p:nvPr/>
        </p:nvSpPr>
        <p:spPr>
          <a:xfrm>
            <a:off x="4413791" y="6176963"/>
            <a:ext cx="569082" cy="417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3807580" y="2502765"/>
            <a:ext cx="1886056" cy="1000125"/>
            <a:chOff x="3628972" y="2735054"/>
            <a:chExt cx="1886056" cy="100012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28972" y="2735054"/>
              <a:ext cx="1886056" cy="1000125"/>
            </a:xfrm>
            <a:prstGeom prst="rect">
              <a:avLst/>
            </a:prstGeom>
          </p:spPr>
        </p:pic>
        <p:graphicFrame>
          <p:nvGraphicFramePr>
            <p:cNvPr id="29" name="物件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38699"/>
                </p:ext>
              </p:extLst>
            </p:nvPr>
          </p:nvGraphicFramePr>
          <p:xfrm>
            <a:off x="4434802" y="2901918"/>
            <a:ext cx="368300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0" name="方程式" r:id="rId13" imgW="126720" imgH="228600" progId="Equation.3">
                    <p:embed/>
                  </p:oleObj>
                </mc:Choice>
                <mc:Fallback>
                  <p:oleObj name="方程式" r:id="rId13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4802" y="2901918"/>
                          <a:ext cx="368300" cy="6635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物件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50797"/>
              </p:ext>
            </p:extLst>
          </p:nvPr>
        </p:nvGraphicFramePr>
        <p:xfrm>
          <a:off x="1374196" y="4536859"/>
          <a:ext cx="628426" cy="53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方程式" r:id="rId15" imgW="266400" imgH="228600" progId="Equation.3">
                  <p:embed/>
                </p:oleObj>
              </mc:Choice>
              <mc:Fallback>
                <p:oleObj name="方程式" r:id="rId15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196" y="4536859"/>
                        <a:ext cx="628426" cy="539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0545"/>
              </p:ext>
            </p:extLst>
          </p:nvPr>
        </p:nvGraphicFramePr>
        <p:xfrm>
          <a:off x="2795147" y="2948522"/>
          <a:ext cx="1181389" cy="45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方程式" r:id="rId17" imgW="596880" imgH="228600" progId="Equation.3">
                  <p:embed/>
                </p:oleObj>
              </mc:Choice>
              <mc:Fallback>
                <p:oleObj name="方程式" r:id="rId1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147" y="2948522"/>
                        <a:ext cx="1181389" cy="4520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455725"/>
              </p:ext>
            </p:extLst>
          </p:nvPr>
        </p:nvGraphicFramePr>
        <p:xfrm>
          <a:off x="5766737" y="2902526"/>
          <a:ext cx="30670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" name="方程式" r:id="rId19" imgW="1549080" imgH="228600" progId="Equation.3">
                  <p:embed/>
                </p:oleObj>
              </mc:Choice>
              <mc:Fallback>
                <p:oleObj name="方程式" r:id="rId19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737" y="2902526"/>
                        <a:ext cx="3067050" cy="452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85023"/>
              </p:ext>
            </p:extLst>
          </p:nvPr>
        </p:nvGraphicFramePr>
        <p:xfrm>
          <a:off x="7275981" y="4940075"/>
          <a:ext cx="1431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4" name="方程式" r:id="rId21" imgW="723600" imgH="457200" progId="Equation.3">
                  <p:embed/>
                </p:oleObj>
              </mc:Choice>
              <mc:Fallback>
                <p:oleObj name="方程式" r:id="rId21" imgW="72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981" y="4940075"/>
                        <a:ext cx="1431925" cy="904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4.9 </a:t>
            </a:r>
            <a:endParaRPr lang="zh-TW" altLang="en-US" dirty="0"/>
          </a:p>
        </p:txBody>
      </p:sp>
      <p:sp>
        <p:nvSpPr>
          <p:cNvPr id="35844" name="文字方塊 6"/>
          <p:cNvSpPr txBox="1">
            <a:spLocks noChangeArrowheads="1"/>
          </p:cNvSpPr>
          <p:nvPr/>
        </p:nvSpPr>
        <p:spPr bwMode="auto">
          <a:xfrm>
            <a:off x="2114010" y="5779406"/>
            <a:ext cx="5783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 b="0" dirty="0" smtClean="0">
                <a:solidFill>
                  <a:schemeClr val="tx1"/>
                </a:solidFill>
              </a:rPr>
              <a:t>6(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-5) + 10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+ 3(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+4) = 20</a:t>
            </a:r>
            <a:endParaRPr kumimoji="0" lang="en-US" altLang="zh-TW" sz="2800" b="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 b="0" dirty="0">
                <a:solidFill>
                  <a:schemeClr val="tx1"/>
                </a:solidFill>
              </a:rPr>
              <a:t>→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=2A</a:t>
            </a:r>
            <a:endParaRPr kumimoji="0" lang="en-US" altLang="zh-TW" sz="2800" b="0" dirty="0">
              <a:solidFill>
                <a:schemeClr val="tx1"/>
              </a:solidFill>
            </a:endParaRPr>
          </a:p>
        </p:txBody>
      </p:sp>
      <p:pic>
        <p:nvPicPr>
          <p:cNvPr id="35845" name="圖片 9" descr="04-3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99" y="1316812"/>
            <a:ext cx="5973691" cy="424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45954"/>
              </p:ext>
            </p:extLst>
          </p:nvPr>
        </p:nvGraphicFramePr>
        <p:xfrm>
          <a:off x="3168939" y="3735821"/>
          <a:ext cx="793461" cy="34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方程式" r:id="rId4" imgW="495000" imgH="215640" progId="Equation.3">
                  <p:embed/>
                </p:oleObj>
              </mc:Choice>
              <mc:Fallback>
                <p:oleObj name="方程式" r:id="rId4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939" y="3735821"/>
                        <a:ext cx="793461" cy="3460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33521"/>
              </p:ext>
            </p:extLst>
          </p:nvPr>
        </p:nvGraphicFramePr>
        <p:xfrm>
          <a:off x="4749800" y="928688"/>
          <a:ext cx="4079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方程式" r:id="rId6" imgW="253800" imgH="215640" progId="Equation.3">
                  <p:embed/>
                </p:oleObj>
              </mc:Choice>
              <mc:Fallback>
                <p:oleObj name="方程式" r:id="rId6" imgW="253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928688"/>
                        <a:ext cx="407988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18378"/>
              </p:ext>
            </p:extLst>
          </p:nvPr>
        </p:nvGraphicFramePr>
        <p:xfrm>
          <a:off x="8155094" y="4377892"/>
          <a:ext cx="7969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方程式" r:id="rId8" imgW="495000" imgH="215640" progId="Equation.3">
                  <p:embed/>
                </p:oleObj>
              </mc:Choice>
              <mc:Fallback>
                <p:oleObj name="方程式" r:id="rId8" imgW="495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094" y="4377892"/>
                        <a:ext cx="796925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965167" y="4081882"/>
            <a:ext cx="1201003" cy="106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49298" y="2313866"/>
            <a:ext cx="1296159" cy="106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35190" y="4019267"/>
            <a:ext cx="1296159" cy="106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5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4.11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7" y="1825625"/>
            <a:ext cx="4460644" cy="414943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987990" y="2616299"/>
            <a:ext cx="3864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Special case: </a:t>
            </a:r>
          </a:p>
          <a:p>
            <a:r>
              <a:rPr lang="en-US" altLang="zh-TW" sz="2800" dirty="0" smtClean="0"/>
              <a:t>current sources are parallel with resistors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75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15" y="238990"/>
            <a:ext cx="6816435" cy="51714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4.11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95187" flipV="1">
            <a:off x="5445213" y="3611065"/>
            <a:ext cx="1868774" cy="14102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53725" flipV="1">
            <a:off x="4740599" y="1176836"/>
            <a:ext cx="1598985" cy="12313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54890" flipV="1">
            <a:off x="2054788" y="3342357"/>
            <a:ext cx="1671060" cy="1631929"/>
          </a:xfrm>
          <a:prstGeom prst="rect">
            <a:avLst/>
          </a:prstGeom>
        </p:spPr>
      </p:pic>
      <p:sp>
        <p:nvSpPr>
          <p:cNvPr id="4" name="手繪多邊形 3"/>
          <p:cNvSpPr/>
          <p:nvPr/>
        </p:nvSpPr>
        <p:spPr>
          <a:xfrm>
            <a:off x="2072988" y="866424"/>
            <a:ext cx="5347854" cy="4297657"/>
          </a:xfrm>
          <a:custGeom>
            <a:avLst/>
            <a:gdLst>
              <a:gd name="connsiteX0" fmla="*/ 55419 w 3408219"/>
              <a:gd name="connsiteY0" fmla="*/ 3314534 h 3314534"/>
              <a:gd name="connsiteX1" fmla="*/ 1260764 w 3408219"/>
              <a:gd name="connsiteY1" fmla="*/ 3300680 h 3314534"/>
              <a:gd name="connsiteX2" fmla="*/ 1565564 w 3408219"/>
              <a:gd name="connsiteY2" fmla="*/ 3314534 h 3314534"/>
              <a:gd name="connsiteX3" fmla="*/ 2549237 w 3408219"/>
              <a:gd name="connsiteY3" fmla="*/ 3300680 h 3314534"/>
              <a:gd name="connsiteX4" fmla="*/ 3255819 w 3408219"/>
              <a:gd name="connsiteY4" fmla="*/ 3272971 h 3314534"/>
              <a:gd name="connsiteX5" fmla="*/ 3297382 w 3408219"/>
              <a:gd name="connsiteY5" fmla="*/ 3259116 h 3314534"/>
              <a:gd name="connsiteX6" fmla="*/ 3366655 w 3408219"/>
              <a:gd name="connsiteY6" fmla="*/ 3245262 h 3314534"/>
              <a:gd name="connsiteX7" fmla="*/ 3394364 w 3408219"/>
              <a:gd name="connsiteY7" fmla="*/ 3217552 h 3314534"/>
              <a:gd name="connsiteX8" fmla="*/ 3408219 w 3408219"/>
              <a:gd name="connsiteY8" fmla="*/ 3175989 h 3314534"/>
              <a:gd name="connsiteX9" fmla="*/ 3394364 w 3408219"/>
              <a:gd name="connsiteY9" fmla="*/ 3009734 h 3314534"/>
              <a:gd name="connsiteX10" fmla="*/ 3380509 w 3408219"/>
              <a:gd name="connsiteY10" fmla="*/ 2968171 h 3314534"/>
              <a:gd name="connsiteX11" fmla="*/ 3352800 w 3408219"/>
              <a:gd name="connsiteY11" fmla="*/ 2871189 h 3314534"/>
              <a:gd name="connsiteX12" fmla="*/ 3366655 w 3408219"/>
              <a:gd name="connsiteY12" fmla="*/ 2718789 h 3314534"/>
              <a:gd name="connsiteX13" fmla="*/ 3380509 w 3408219"/>
              <a:gd name="connsiteY13" fmla="*/ 2483262 h 3314534"/>
              <a:gd name="connsiteX14" fmla="*/ 3394364 w 3408219"/>
              <a:gd name="connsiteY14" fmla="*/ 2386280 h 3314534"/>
              <a:gd name="connsiteX15" fmla="*/ 3408219 w 3408219"/>
              <a:gd name="connsiteY15" fmla="*/ 2220025 h 3314534"/>
              <a:gd name="connsiteX16" fmla="*/ 3394364 w 3408219"/>
              <a:gd name="connsiteY16" fmla="*/ 1665843 h 3314534"/>
              <a:gd name="connsiteX17" fmla="*/ 3366655 w 3408219"/>
              <a:gd name="connsiteY17" fmla="*/ 1513443 h 3314534"/>
              <a:gd name="connsiteX18" fmla="*/ 3352800 w 3408219"/>
              <a:gd name="connsiteY18" fmla="*/ 1444171 h 3314534"/>
              <a:gd name="connsiteX19" fmla="*/ 3325091 w 3408219"/>
              <a:gd name="connsiteY19" fmla="*/ 1361043 h 3314534"/>
              <a:gd name="connsiteX20" fmla="*/ 3311237 w 3408219"/>
              <a:gd name="connsiteY20" fmla="*/ 571334 h 3314534"/>
              <a:gd name="connsiteX21" fmla="*/ 3297382 w 3408219"/>
              <a:gd name="connsiteY21" fmla="*/ 446643 h 3314534"/>
              <a:gd name="connsiteX22" fmla="*/ 3283528 w 3408219"/>
              <a:gd name="connsiteY22" fmla="*/ 308098 h 3314534"/>
              <a:gd name="connsiteX23" fmla="*/ 3255819 w 3408219"/>
              <a:gd name="connsiteY23" fmla="*/ 100280 h 3314534"/>
              <a:gd name="connsiteX24" fmla="*/ 3172691 w 3408219"/>
              <a:gd name="connsiteY24" fmla="*/ 58716 h 3314534"/>
              <a:gd name="connsiteX25" fmla="*/ 2840182 w 3408219"/>
              <a:gd name="connsiteY25" fmla="*/ 44862 h 3314534"/>
              <a:gd name="connsiteX26" fmla="*/ 2092037 w 3408219"/>
              <a:gd name="connsiteY26" fmla="*/ 44862 h 3314534"/>
              <a:gd name="connsiteX27" fmla="*/ 1995055 w 3408219"/>
              <a:gd name="connsiteY27" fmla="*/ 58716 h 3314534"/>
              <a:gd name="connsiteX28" fmla="*/ 1676400 w 3408219"/>
              <a:gd name="connsiteY28" fmla="*/ 72571 h 3314534"/>
              <a:gd name="connsiteX29" fmla="*/ 1620982 w 3408219"/>
              <a:gd name="connsiteY29" fmla="*/ 86425 h 3314534"/>
              <a:gd name="connsiteX30" fmla="*/ 1427019 w 3408219"/>
              <a:gd name="connsiteY30" fmla="*/ 114134 h 3314534"/>
              <a:gd name="connsiteX31" fmla="*/ 1385455 w 3408219"/>
              <a:gd name="connsiteY31" fmla="*/ 141843 h 3314534"/>
              <a:gd name="connsiteX32" fmla="*/ 1371600 w 3408219"/>
              <a:gd name="connsiteY32" fmla="*/ 197262 h 3314534"/>
              <a:gd name="connsiteX33" fmla="*/ 1357746 w 3408219"/>
              <a:gd name="connsiteY33" fmla="*/ 238825 h 3314534"/>
              <a:gd name="connsiteX34" fmla="*/ 1371600 w 3408219"/>
              <a:gd name="connsiteY34" fmla="*/ 405080 h 3314534"/>
              <a:gd name="connsiteX35" fmla="*/ 1399309 w 3408219"/>
              <a:gd name="connsiteY35" fmla="*/ 571334 h 3314534"/>
              <a:gd name="connsiteX36" fmla="*/ 1413164 w 3408219"/>
              <a:gd name="connsiteY36" fmla="*/ 779152 h 3314534"/>
              <a:gd name="connsiteX37" fmla="*/ 1385455 w 3408219"/>
              <a:gd name="connsiteY37" fmla="*/ 1859807 h 3314534"/>
              <a:gd name="connsiteX38" fmla="*/ 1177637 w 3408219"/>
              <a:gd name="connsiteY38" fmla="*/ 1832098 h 3314534"/>
              <a:gd name="connsiteX39" fmla="*/ 1136073 w 3408219"/>
              <a:gd name="connsiteY39" fmla="*/ 1818243 h 3314534"/>
              <a:gd name="connsiteX40" fmla="*/ 471055 w 3408219"/>
              <a:gd name="connsiteY40" fmla="*/ 1832098 h 3314534"/>
              <a:gd name="connsiteX41" fmla="*/ 124691 w 3408219"/>
              <a:gd name="connsiteY41" fmla="*/ 1845952 h 3314534"/>
              <a:gd name="connsiteX42" fmla="*/ 83128 w 3408219"/>
              <a:gd name="connsiteY42" fmla="*/ 1859807 h 3314534"/>
              <a:gd name="connsiteX43" fmla="*/ 41564 w 3408219"/>
              <a:gd name="connsiteY43" fmla="*/ 1887516 h 3314534"/>
              <a:gd name="connsiteX44" fmla="*/ 27709 w 3408219"/>
              <a:gd name="connsiteY44" fmla="*/ 1929080 h 3314534"/>
              <a:gd name="connsiteX45" fmla="*/ 0 w 3408219"/>
              <a:gd name="connsiteY45" fmla="*/ 2150752 h 3314534"/>
              <a:gd name="connsiteX46" fmla="*/ 27709 w 3408219"/>
              <a:gd name="connsiteY46" fmla="*/ 2233880 h 3314534"/>
              <a:gd name="connsiteX47" fmla="*/ 41564 w 3408219"/>
              <a:gd name="connsiteY47" fmla="*/ 2289298 h 33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08219" h="3314534">
                <a:moveTo>
                  <a:pt x="55419" y="3314534"/>
                </a:moveTo>
                <a:lnTo>
                  <a:pt x="1260764" y="3300680"/>
                </a:lnTo>
                <a:cubicBezTo>
                  <a:pt x="1362469" y="3300680"/>
                  <a:pt x="1463859" y="3314534"/>
                  <a:pt x="1565564" y="3314534"/>
                </a:cubicBezTo>
                <a:cubicBezTo>
                  <a:pt x="1893488" y="3314534"/>
                  <a:pt x="2221346" y="3305298"/>
                  <a:pt x="2549237" y="3300680"/>
                </a:cubicBezTo>
                <a:cubicBezTo>
                  <a:pt x="2851101" y="3250367"/>
                  <a:pt x="2502930" y="3304341"/>
                  <a:pt x="3255819" y="3272971"/>
                </a:cubicBezTo>
                <a:cubicBezTo>
                  <a:pt x="3270410" y="3272363"/>
                  <a:pt x="3283214" y="3262658"/>
                  <a:pt x="3297382" y="3259116"/>
                </a:cubicBezTo>
                <a:cubicBezTo>
                  <a:pt x="3320227" y="3253405"/>
                  <a:pt x="3343564" y="3249880"/>
                  <a:pt x="3366655" y="3245262"/>
                </a:cubicBezTo>
                <a:cubicBezTo>
                  <a:pt x="3375891" y="3236025"/>
                  <a:pt x="3387643" y="3228753"/>
                  <a:pt x="3394364" y="3217552"/>
                </a:cubicBezTo>
                <a:cubicBezTo>
                  <a:pt x="3401878" y="3205029"/>
                  <a:pt x="3408219" y="3190593"/>
                  <a:pt x="3408219" y="3175989"/>
                </a:cubicBezTo>
                <a:cubicBezTo>
                  <a:pt x="3408219" y="3120379"/>
                  <a:pt x="3401714" y="3064857"/>
                  <a:pt x="3394364" y="3009734"/>
                </a:cubicBezTo>
                <a:cubicBezTo>
                  <a:pt x="3392434" y="2995258"/>
                  <a:pt x="3384521" y="2982213"/>
                  <a:pt x="3380509" y="2968171"/>
                </a:cubicBezTo>
                <a:cubicBezTo>
                  <a:pt x="3345716" y="2846396"/>
                  <a:pt x="3386019" y="2970842"/>
                  <a:pt x="3352800" y="2871189"/>
                </a:cubicBezTo>
                <a:cubicBezTo>
                  <a:pt x="3357418" y="2820389"/>
                  <a:pt x="3363021" y="2769669"/>
                  <a:pt x="3366655" y="2718789"/>
                </a:cubicBezTo>
                <a:cubicBezTo>
                  <a:pt x="3372258" y="2640344"/>
                  <a:pt x="3373978" y="2561635"/>
                  <a:pt x="3380509" y="2483262"/>
                </a:cubicBezTo>
                <a:cubicBezTo>
                  <a:pt x="3383221" y="2450719"/>
                  <a:pt x="3390945" y="2418756"/>
                  <a:pt x="3394364" y="2386280"/>
                </a:cubicBezTo>
                <a:cubicBezTo>
                  <a:pt x="3400186" y="2330975"/>
                  <a:pt x="3403601" y="2275443"/>
                  <a:pt x="3408219" y="2220025"/>
                </a:cubicBezTo>
                <a:cubicBezTo>
                  <a:pt x="3403601" y="2035298"/>
                  <a:pt x="3402220" y="1850461"/>
                  <a:pt x="3394364" y="1665843"/>
                </a:cubicBezTo>
                <a:cubicBezTo>
                  <a:pt x="3391205" y="1591597"/>
                  <a:pt x="3380622" y="1576294"/>
                  <a:pt x="3366655" y="1513443"/>
                </a:cubicBezTo>
                <a:cubicBezTo>
                  <a:pt x="3361547" y="1490456"/>
                  <a:pt x="3358996" y="1466889"/>
                  <a:pt x="3352800" y="1444171"/>
                </a:cubicBezTo>
                <a:cubicBezTo>
                  <a:pt x="3345115" y="1415992"/>
                  <a:pt x="3325091" y="1361043"/>
                  <a:pt x="3325091" y="1361043"/>
                </a:cubicBezTo>
                <a:cubicBezTo>
                  <a:pt x="3320473" y="1097807"/>
                  <a:pt x="3319211" y="834490"/>
                  <a:pt x="3311237" y="571334"/>
                </a:cubicBezTo>
                <a:cubicBezTo>
                  <a:pt x="3309970" y="529534"/>
                  <a:pt x="3301760" y="488233"/>
                  <a:pt x="3297382" y="446643"/>
                </a:cubicBezTo>
                <a:cubicBezTo>
                  <a:pt x="3292523" y="400486"/>
                  <a:pt x="3289058" y="354179"/>
                  <a:pt x="3283528" y="308098"/>
                </a:cubicBezTo>
                <a:cubicBezTo>
                  <a:pt x="3275202" y="238710"/>
                  <a:pt x="3275538" y="167326"/>
                  <a:pt x="3255819" y="100280"/>
                </a:cubicBezTo>
                <a:cubicBezTo>
                  <a:pt x="3251347" y="85074"/>
                  <a:pt x="3186862" y="59766"/>
                  <a:pt x="3172691" y="58716"/>
                </a:cubicBezTo>
                <a:cubicBezTo>
                  <a:pt x="3062062" y="50521"/>
                  <a:pt x="2951018" y="49480"/>
                  <a:pt x="2840182" y="44862"/>
                </a:cubicBezTo>
                <a:cubicBezTo>
                  <a:pt x="2576944" y="-42888"/>
                  <a:pt x="2784057" y="20999"/>
                  <a:pt x="2092037" y="44862"/>
                </a:cubicBezTo>
                <a:cubicBezTo>
                  <a:pt x="2059401" y="45987"/>
                  <a:pt x="2027638" y="56544"/>
                  <a:pt x="1995055" y="58716"/>
                </a:cubicBezTo>
                <a:cubicBezTo>
                  <a:pt x="1888972" y="65788"/>
                  <a:pt x="1782618" y="67953"/>
                  <a:pt x="1676400" y="72571"/>
                </a:cubicBezTo>
                <a:cubicBezTo>
                  <a:pt x="1657927" y="77189"/>
                  <a:pt x="1639832" y="83732"/>
                  <a:pt x="1620982" y="86425"/>
                </a:cubicBezTo>
                <a:cubicBezTo>
                  <a:pt x="1400494" y="117923"/>
                  <a:pt x="1553309" y="82563"/>
                  <a:pt x="1427019" y="114134"/>
                </a:cubicBezTo>
                <a:cubicBezTo>
                  <a:pt x="1413164" y="123370"/>
                  <a:pt x="1394691" y="127988"/>
                  <a:pt x="1385455" y="141843"/>
                </a:cubicBezTo>
                <a:cubicBezTo>
                  <a:pt x="1374893" y="157687"/>
                  <a:pt x="1376831" y="178953"/>
                  <a:pt x="1371600" y="197262"/>
                </a:cubicBezTo>
                <a:cubicBezTo>
                  <a:pt x="1367588" y="211304"/>
                  <a:pt x="1362364" y="224971"/>
                  <a:pt x="1357746" y="238825"/>
                </a:cubicBezTo>
                <a:cubicBezTo>
                  <a:pt x="1362364" y="294243"/>
                  <a:pt x="1366328" y="349720"/>
                  <a:pt x="1371600" y="405080"/>
                </a:cubicBezTo>
                <a:cubicBezTo>
                  <a:pt x="1383973" y="535002"/>
                  <a:pt x="1373311" y="493339"/>
                  <a:pt x="1399309" y="571334"/>
                </a:cubicBezTo>
                <a:cubicBezTo>
                  <a:pt x="1403927" y="640607"/>
                  <a:pt x="1413164" y="709726"/>
                  <a:pt x="1413164" y="779152"/>
                </a:cubicBezTo>
                <a:cubicBezTo>
                  <a:pt x="1413164" y="986015"/>
                  <a:pt x="1392958" y="1612206"/>
                  <a:pt x="1385455" y="1859807"/>
                </a:cubicBezTo>
                <a:cubicBezTo>
                  <a:pt x="1325438" y="1853138"/>
                  <a:pt x="1239818" y="1845916"/>
                  <a:pt x="1177637" y="1832098"/>
                </a:cubicBezTo>
                <a:cubicBezTo>
                  <a:pt x="1163381" y="1828930"/>
                  <a:pt x="1149928" y="1822861"/>
                  <a:pt x="1136073" y="1818243"/>
                </a:cubicBezTo>
                <a:lnTo>
                  <a:pt x="471055" y="1832098"/>
                </a:lnTo>
                <a:cubicBezTo>
                  <a:pt x="355551" y="1835262"/>
                  <a:pt x="239944" y="1837720"/>
                  <a:pt x="124691" y="1845952"/>
                </a:cubicBezTo>
                <a:cubicBezTo>
                  <a:pt x="110124" y="1846992"/>
                  <a:pt x="96190" y="1853276"/>
                  <a:pt x="83128" y="1859807"/>
                </a:cubicBezTo>
                <a:cubicBezTo>
                  <a:pt x="68235" y="1867254"/>
                  <a:pt x="55419" y="1878280"/>
                  <a:pt x="41564" y="1887516"/>
                </a:cubicBezTo>
                <a:cubicBezTo>
                  <a:pt x="36946" y="1901371"/>
                  <a:pt x="31251" y="1914912"/>
                  <a:pt x="27709" y="1929080"/>
                </a:cubicBezTo>
                <a:cubicBezTo>
                  <a:pt x="7260" y="2010874"/>
                  <a:pt x="8603" y="2056126"/>
                  <a:pt x="0" y="2150752"/>
                </a:cubicBezTo>
                <a:cubicBezTo>
                  <a:pt x="9236" y="2178461"/>
                  <a:pt x="20625" y="2205544"/>
                  <a:pt x="27709" y="2233880"/>
                </a:cubicBezTo>
                <a:lnTo>
                  <a:pt x="41564" y="2289298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315629"/>
              </p:ext>
            </p:extLst>
          </p:nvPr>
        </p:nvGraphicFramePr>
        <p:xfrm>
          <a:off x="936713" y="3489325"/>
          <a:ext cx="8826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方程式" r:id="rId5" imgW="304560" imgH="177480" progId="Equation.3">
                  <p:embed/>
                </p:oleObj>
              </mc:Choice>
              <mc:Fallback>
                <p:oleObj name="方程式" r:id="rId5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713" y="3489325"/>
                        <a:ext cx="882650" cy="515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97230"/>
              </p:ext>
            </p:extLst>
          </p:nvPr>
        </p:nvGraphicFramePr>
        <p:xfrm>
          <a:off x="7626142" y="4495367"/>
          <a:ext cx="8826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方程式" r:id="rId7" imgW="304560" imgH="177480" progId="Equation.3">
                  <p:embed/>
                </p:oleObj>
              </mc:Choice>
              <mc:Fallback>
                <p:oleObj name="方程式" r:id="rId7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142" y="4495367"/>
                        <a:ext cx="882650" cy="515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422780"/>
              </p:ext>
            </p:extLst>
          </p:nvPr>
        </p:nvGraphicFramePr>
        <p:xfrm>
          <a:off x="6213706" y="3969417"/>
          <a:ext cx="3317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方程式" r:id="rId9" imgW="114120" imgH="215640" progId="Equation.3">
                  <p:embed/>
                </p:oleObj>
              </mc:Choice>
              <mc:Fallback>
                <p:oleObj name="方程式" r:id="rId9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706" y="3969417"/>
                        <a:ext cx="331788" cy="62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00323"/>
              </p:ext>
            </p:extLst>
          </p:nvPr>
        </p:nvGraphicFramePr>
        <p:xfrm>
          <a:off x="5326004" y="1788013"/>
          <a:ext cx="1425719" cy="57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方程式" r:id="rId11" imgW="533160" imgH="215640" progId="Equation.3">
                  <p:embed/>
                </p:oleObj>
              </mc:Choice>
              <mc:Fallback>
                <p:oleObj name="方程式" r:id="rId11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04" y="1788013"/>
                        <a:ext cx="1425719" cy="5775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677303"/>
              </p:ext>
            </p:extLst>
          </p:nvPr>
        </p:nvGraphicFramePr>
        <p:xfrm>
          <a:off x="2116431" y="3954128"/>
          <a:ext cx="1367485" cy="54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方程式" r:id="rId13" imgW="545760" imgH="215640" progId="Equation.3">
                  <p:embed/>
                </p:oleObj>
              </mc:Choice>
              <mc:Fallback>
                <p:oleObj name="方程式" r:id="rId1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431" y="3954128"/>
                        <a:ext cx="1367485" cy="5412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604631"/>
              </p:ext>
            </p:extLst>
          </p:nvPr>
        </p:nvGraphicFramePr>
        <p:xfrm>
          <a:off x="1174544" y="5728563"/>
          <a:ext cx="70786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方程式" r:id="rId15" imgW="2438280" imgH="215640" progId="Equation.3">
                  <p:embed/>
                </p:oleObj>
              </mc:Choice>
              <mc:Fallback>
                <p:oleObj name="方程式" r:id="rId15" imgW="2438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544" y="5728563"/>
                        <a:ext cx="7078663" cy="627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2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Non-planar Circuit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Mesh analysis cannot be applied on </a:t>
            </a:r>
            <a:r>
              <a:rPr lang="en-US" altLang="zh-TW" dirty="0"/>
              <a:t>n</a:t>
            </a:r>
            <a:r>
              <a:rPr lang="en-US" altLang="zh-TW" dirty="0" smtClean="0"/>
              <a:t>on-planar circuit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607319"/>
            <a:ext cx="4472238" cy="30759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86000" y="55554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 smtClean="0"/>
              <a:t>Cannot transform this circuit into planar circuit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890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Non-planar Circuit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 smtClean="0"/>
              <a:t>Some</a:t>
            </a:r>
            <a:r>
              <a:rPr lang="en-US" altLang="zh-TW" dirty="0" smtClean="0"/>
              <a:t> non-planar circuits can be transformed into planar circuit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61" y="3106738"/>
            <a:ext cx="3552894" cy="200397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20" y="3548151"/>
            <a:ext cx="3524250" cy="156255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397000" y="2740969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70200" y="4201469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14047" y="2730503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B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984" y="5060766"/>
            <a:ext cx="561975" cy="11620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489857" y="5567090"/>
            <a:ext cx="561975" cy="11620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83046" y="5567090"/>
            <a:ext cx="561975" cy="1162050"/>
          </a:xfrm>
          <a:prstGeom prst="rect">
            <a:avLst/>
          </a:prstGeom>
        </p:spPr>
      </p:pic>
      <p:sp>
        <p:nvSpPr>
          <p:cNvPr id="17" name="手繪多邊形 16"/>
          <p:cNvSpPr/>
          <p:nvPr/>
        </p:nvSpPr>
        <p:spPr>
          <a:xfrm>
            <a:off x="6350000" y="6210300"/>
            <a:ext cx="1092200" cy="0"/>
          </a:xfrm>
          <a:custGeom>
            <a:avLst/>
            <a:gdLst>
              <a:gd name="connsiteX0" fmla="*/ 0 w 1092200"/>
              <a:gd name="connsiteY0" fmla="*/ 0 h 0"/>
              <a:gd name="connsiteX1" fmla="*/ 1092200 w 1092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200">
                <a:moveTo>
                  <a:pt x="0" y="0"/>
                </a:moveTo>
                <a:lnTo>
                  <a:pt x="10922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838408" y="3794531"/>
            <a:ext cx="546392" cy="2390369"/>
          </a:xfrm>
          <a:custGeom>
            <a:avLst/>
            <a:gdLst>
              <a:gd name="connsiteX0" fmla="*/ 355892 w 546392"/>
              <a:gd name="connsiteY0" fmla="*/ 2390369 h 2390369"/>
              <a:gd name="connsiteX1" fmla="*/ 292392 w 546392"/>
              <a:gd name="connsiteY1" fmla="*/ 2250669 h 2390369"/>
              <a:gd name="connsiteX2" fmla="*/ 254292 w 546392"/>
              <a:gd name="connsiteY2" fmla="*/ 2212569 h 2390369"/>
              <a:gd name="connsiteX3" fmla="*/ 216192 w 546392"/>
              <a:gd name="connsiteY3" fmla="*/ 2136369 h 2390369"/>
              <a:gd name="connsiteX4" fmla="*/ 190792 w 546392"/>
              <a:gd name="connsiteY4" fmla="*/ 2098269 h 2390369"/>
              <a:gd name="connsiteX5" fmla="*/ 178092 w 546392"/>
              <a:gd name="connsiteY5" fmla="*/ 2034769 h 2390369"/>
              <a:gd name="connsiteX6" fmla="*/ 152692 w 546392"/>
              <a:gd name="connsiteY6" fmla="*/ 1996669 h 2390369"/>
              <a:gd name="connsiteX7" fmla="*/ 114592 w 546392"/>
              <a:gd name="connsiteY7" fmla="*/ 1895069 h 2390369"/>
              <a:gd name="connsiteX8" fmla="*/ 89192 w 546392"/>
              <a:gd name="connsiteY8" fmla="*/ 1729969 h 2390369"/>
              <a:gd name="connsiteX9" fmla="*/ 76492 w 546392"/>
              <a:gd name="connsiteY9" fmla="*/ 1691869 h 2390369"/>
              <a:gd name="connsiteX10" fmla="*/ 63792 w 546392"/>
              <a:gd name="connsiteY10" fmla="*/ 1577569 h 2390369"/>
              <a:gd name="connsiteX11" fmla="*/ 51092 w 546392"/>
              <a:gd name="connsiteY11" fmla="*/ 1412469 h 2390369"/>
              <a:gd name="connsiteX12" fmla="*/ 25692 w 546392"/>
              <a:gd name="connsiteY12" fmla="*/ 1298169 h 2390369"/>
              <a:gd name="connsiteX13" fmla="*/ 12992 w 546392"/>
              <a:gd name="connsiteY13" fmla="*/ 1234669 h 2390369"/>
              <a:gd name="connsiteX14" fmla="*/ 12992 w 546392"/>
              <a:gd name="connsiteY14" fmla="*/ 713969 h 2390369"/>
              <a:gd name="connsiteX15" fmla="*/ 25692 w 546392"/>
              <a:gd name="connsiteY15" fmla="*/ 675869 h 2390369"/>
              <a:gd name="connsiteX16" fmla="*/ 38392 w 546392"/>
              <a:gd name="connsiteY16" fmla="*/ 599669 h 2390369"/>
              <a:gd name="connsiteX17" fmla="*/ 63792 w 546392"/>
              <a:gd name="connsiteY17" fmla="*/ 523469 h 2390369"/>
              <a:gd name="connsiteX18" fmla="*/ 76492 w 546392"/>
              <a:gd name="connsiteY18" fmla="*/ 485369 h 2390369"/>
              <a:gd name="connsiteX19" fmla="*/ 101892 w 546392"/>
              <a:gd name="connsiteY19" fmla="*/ 383769 h 2390369"/>
              <a:gd name="connsiteX20" fmla="*/ 139992 w 546392"/>
              <a:gd name="connsiteY20" fmla="*/ 294869 h 2390369"/>
              <a:gd name="connsiteX21" fmla="*/ 152692 w 546392"/>
              <a:gd name="connsiteY21" fmla="*/ 244069 h 2390369"/>
              <a:gd name="connsiteX22" fmla="*/ 178092 w 546392"/>
              <a:gd name="connsiteY22" fmla="*/ 205969 h 2390369"/>
              <a:gd name="connsiteX23" fmla="*/ 203492 w 546392"/>
              <a:gd name="connsiteY23" fmla="*/ 129769 h 2390369"/>
              <a:gd name="connsiteX24" fmla="*/ 279692 w 546392"/>
              <a:gd name="connsiteY24" fmla="*/ 91669 h 2390369"/>
              <a:gd name="connsiteX25" fmla="*/ 355892 w 546392"/>
              <a:gd name="connsiteY25" fmla="*/ 66269 h 2390369"/>
              <a:gd name="connsiteX26" fmla="*/ 393992 w 546392"/>
              <a:gd name="connsiteY26" fmla="*/ 28169 h 2390369"/>
              <a:gd name="connsiteX27" fmla="*/ 546392 w 546392"/>
              <a:gd name="connsiteY27" fmla="*/ 2769 h 23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6392" h="2390369">
                <a:moveTo>
                  <a:pt x="355892" y="2390369"/>
                </a:moveTo>
                <a:cubicBezTo>
                  <a:pt x="353925" y="2385780"/>
                  <a:pt x="306613" y="2270578"/>
                  <a:pt x="292392" y="2250669"/>
                </a:cubicBezTo>
                <a:cubicBezTo>
                  <a:pt x="281953" y="2236054"/>
                  <a:pt x="264255" y="2227513"/>
                  <a:pt x="254292" y="2212569"/>
                </a:cubicBezTo>
                <a:cubicBezTo>
                  <a:pt x="238540" y="2188940"/>
                  <a:pt x="229983" y="2161193"/>
                  <a:pt x="216192" y="2136369"/>
                </a:cubicBezTo>
                <a:cubicBezTo>
                  <a:pt x="208779" y="2123026"/>
                  <a:pt x="199259" y="2110969"/>
                  <a:pt x="190792" y="2098269"/>
                </a:cubicBezTo>
                <a:cubicBezTo>
                  <a:pt x="186559" y="2077102"/>
                  <a:pt x="185671" y="2054980"/>
                  <a:pt x="178092" y="2034769"/>
                </a:cubicBezTo>
                <a:cubicBezTo>
                  <a:pt x="172733" y="2020477"/>
                  <a:pt x="159518" y="2010321"/>
                  <a:pt x="152692" y="1996669"/>
                </a:cubicBezTo>
                <a:cubicBezTo>
                  <a:pt x="148737" y="1988759"/>
                  <a:pt x="118989" y="1914854"/>
                  <a:pt x="114592" y="1895069"/>
                </a:cubicBezTo>
                <a:cubicBezTo>
                  <a:pt x="93604" y="1800622"/>
                  <a:pt x="109448" y="1831248"/>
                  <a:pt x="89192" y="1729969"/>
                </a:cubicBezTo>
                <a:cubicBezTo>
                  <a:pt x="86567" y="1716842"/>
                  <a:pt x="80725" y="1704569"/>
                  <a:pt x="76492" y="1691869"/>
                </a:cubicBezTo>
                <a:cubicBezTo>
                  <a:pt x="72259" y="1653769"/>
                  <a:pt x="67263" y="1615746"/>
                  <a:pt x="63792" y="1577569"/>
                </a:cubicBezTo>
                <a:cubicBezTo>
                  <a:pt x="58795" y="1522600"/>
                  <a:pt x="57187" y="1467327"/>
                  <a:pt x="51092" y="1412469"/>
                </a:cubicBezTo>
                <a:cubicBezTo>
                  <a:pt x="46836" y="1374165"/>
                  <a:pt x="34031" y="1335697"/>
                  <a:pt x="25692" y="1298169"/>
                </a:cubicBezTo>
                <a:cubicBezTo>
                  <a:pt x="21009" y="1277097"/>
                  <a:pt x="17225" y="1255836"/>
                  <a:pt x="12992" y="1234669"/>
                </a:cubicBezTo>
                <a:cubicBezTo>
                  <a:pt x="330" y="981427"/>
                  <a:pt x="-8446" y="971227"/>
                  <a:pt x="12992" y="713969"/>
                </a:cubicBezTo>
                <a:cubicBezTo>
                  <a:pt x="14104" y="700628"/>
                  <a:pt x="22788" y="688937"/>
                  <a:pt x="25692" y="675869"/>
                </a:cubicBezTo>
                <a:cubicBezTo>
                  <a:pt x="31278" y="650732"/>
                  <a:pt x="32147" y="624651"/>
                  <a:pt x="38392" y="599669"/>
                </a:cubicBezTo>
                <a:cubicBezTo>
                  <a:pt x="44886" y="573694"/>
                  <a:pt x="55325" y="548869"/>
                  <a:pt x="63792" y="523469"/>
                </a:cubicBezTo>
                <a:cubicBezTo>
                  <a:pt x="68025" y="510769"/>
                  <a:pt x="73245" y="498356"/>
                  <a:pt x="76492" y="485369"/>
                </a:cubicBezTo>
                <a:cubicBezTo>
                  <a:pt x="84959" y="451502"/>
                  <a:pt x="86280" y="414993"/>
                  <a:pt x="101892" y="383769"/>
                </a:cubicBezTo>
                <a:cubicBezTo>
                  <a:pt x="124470" y="338613"/>
                  <a:pt x="127534" y="338472"/>
                  <a:pt x="139992" y="294869"/>
                </a:cubicBezTo>
                <a:cubicBezTo>
                  <a:pt x="144787" y="278086"/>
                  <a:pt x="145816" y="260112"/>
                  <a:pt x="152692" y="244069"/>
                </a:cubicBezTo>
                <a:cubicBezTo>
                  <a:pt x="158705" y="230040"/>
                  <a:pt x="171893" y="219917"/>
                  <a:pt x="178092" y="205969"/>
                </a:cubicBezTo>
                <a:cubicBezTo>
                  <a:pt x="188966" y="181503"/>
                  <a:pt x="178092" y="138236"/>
                  <a:pt x="203492" y="129769"/>
                </a:cubicBezTo>
                <a:cubicBezTo>
                  <a:pt x="342443" y="83452"/>
                  <a:pt x="131976" y="157321"/>
                  <a:pt x="279692" y="91669"/>
                </a:cubicBezTo>
                <a:cubicBezTo>
                  <a:pt x="304158" y="80795"/>
                  <a:pt x="355892" y="66269"/>
                  <a:pt x="355892" y="66269"/>
                </a:cubicBezTo>
                <a:cubicBezTo>
                  <a:pt x="368592" y="53569"/>
                  <a:pt x="379377" y="38608"/>
                  <a:pt x="393992" y="28169"/>
                </a:cubicBezTo>
                <a:cubicBezTo>
                  <a:pt x="450756" y="-12377"/>
                  <a:pt x="469378" y="2769"/>
                  <a:pt x="546392" y="27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8458200" y="3733800"/>
            <a:ext cx="356049" cy="2463800"/>
          </a:xfrm>
          <a:custGeom>
            <a:avLst/>
            <a:gdLst>
              <a:gd name="connsiteX0" fmla="*/ 76200 w 356049"/>
              <a:gd name="connsiteY0" fmla="*/ 2463800 h 2463800"/>
              <a:gd name="connsiteX1" fmla="*/ 355600 w 356049"/>
              <a:gd name="connsiteY1" fmla="*/ 1320800 h 2463800"/>
              <a:gd name="connsiteX2" fmla="*/ 342900 w 356049"/>
              <a:gd name="connsiteY2" fmla="*/ 1282700 h 2463800"/>
              <a:gd name="connsiteX3" fmla="*/ 330200 w 356049"/>
              <a:gd name="connsiteY3" fmla="*/ 1219200 h 2463800"/>
              <a:gd name="connsiteX4" fmla="*/ 317500 w 356049"/>
              <a:gd name="connsiteY4" fmla="*/ 1066800 h 2463800"/>
              <a:gd name="connsiteX5" fmla="*/ 304800 w 356049"/>
              <a:gd name="connsiteY5" fmla="*/ 1003300 h 2463800"/>
              <a:gd name="connsiteX6" fmla="*/ 279400 w 356049"/>
              <a:gd name="connsiteY6" fmla="*/ 914400 h 2463800"/>
              <a:gd name="connsiteX7" fmla="*/ 266700 w 356049"/>
              <a:gd name="connsiteY7" fmla="*/ 787400 h 2463800"/>
              <a:gd name="connsiteX8" fmla="*/ 254000 w 356049"/>
              <a:gd name="connsiteY8" fmla="*/ 711200 h 2463800"/>
              <a:gd name="connsiteX9" fmla="*/ 241300 w 356049"/>
              <a:gd name="connsiteY9" fmla="*/ 241300 h 2463800"/>
              <a:gd name="connsiteX10" fmla="*/ 228600 w 356049"/>
              <a:gd name="connsiteY10" fmla="*/ 203200 h 2463800"/>
              <a:gd name="connsiteX11" fmla="*/ 203200 w 356049"/>
              <a:gd name="connsiteY11" fmla="*/ 165100 h 2463800"/>
              <a:gd name="connsiteX12" fmla="*/ 177800 w 356049"/>
              <a:gd name="connsiteY12" fmla="*/ 88900 h 2463800"/>
              <a:gd name="connsiteX13" fmla="*/ 88900 w 356049"/>
              <a:gd name="connsiteY13" fmla="*/ 12700 h 2463800"/>
              <a:gd name="connsiteX14" fmla="*/ 50800 w 356049"/>
              <a:gd name="connsiteY14" fmla="*/ 0 h 2463800"/>
              <a:gd name="connsiteX15" fmla="*/ 12700 w 356049"/>
              <a:gd name="connsiteY15" fmla="*/ 12700 h 2463800"/>
              <a:gd name="connsiteX16" fmla="*/ 0 w 356049"/>
              <a:gd name="connsiteY16" fmla="*/ 5080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6049" h="2463800">
                <a:moveTo>
                  <a:pt x="76200" y="2463800"/>
                </a:moveTo>
                <a:cubicBezTo>
                  <a:pt x="169333" y="2082800"/>
                  <a:pt x="269210" y="1703385"/>
                  <a:pt x="355600" y="1320800"/>
                </a:cubicBezTo>
                <a:cubicBezTo>
                  <a:pt x="358549" y="1307742"/>
                  <a:pt x="346147" y="1295687"/>
                  <a:pt x="342900" y="1282700"/>
                </a:cubicBezTo>
                <a:cubicBezTo>
                  <a:pt x="337665" y="1261759"/>
                  <a:pt x="334433" y="1240367"/>
                  <a:pt x="330200" y="1219200"/>
                </a:cubicBezTo>
                <a:cubicBezTo>
                  <a:pt x="325967" y="1168400"/>
                  <a:pt x="323456" y="1117427"/>
                  <a:pt x="317500" y="1066800"/>
                </a:cubicBezTo>
                <a:cubicBezTo>
                  <a:pt x="314978" y="1045362"/>
                  <a:pt x="309483" y="1024372"/>
                  <a:pt x="304800" y="1003300"/>
                </a:cubicBezTo>
                <a:cubicBezTo>
                  <a:pt x="294169" y="955460"/>
                  <a:pt x="293543" y="956828"/>
                  <a:pt x="279400" y="914400"/>
                </a:cubicBezTo>
                <a:cubicBezTo>
                  <a:pt x="275167" y="872067"/>
                  <a:pt x="271977" y="829616"/>
                  <a:pt x="266700" y="787400"/>
                </a:cubicBezTo>
                <a:cubicBezTo>
                  <a:pt x="263506" y="761848"/>
                  <a:pt x="255196" y="736923"/>
                  <a:pt x="254000" y="711200"/>
                </a:cubicBezTo>
                <a:cubicBezTo>
                  <a:pt x="246720" y="554679"/>
                  <a:pt x="249125" y="397795"/>
                  <a:pt x="241300" y="241300"/>
                </a:cubicBezTo>
                <a:cubicBezTo>
                  <a:pt x="240631" y="227930"/>
                  <a:pt x="234587" y="215174"/>
                  <a:pt x="228600" y="203200"/>
                </a:cubicBezTo>
                <a:cubicBezTo>
                  <a:pt x="221774" y="189548"/>
                  <a:pt x="209399" y="179048"/>
                  <a:pt x="203200" y="165100"/>
                </a:cubicBezTo>
                <a:cubicBezTo>
                  <a:pt x="192326" y="140634"/>
                  <a:pt x="196732" y="107832"/>
                  <a:pt x="177800" y="88900"/>
                </a:cubicBezTo>
                <a:cubicBezTo>
                  <a:pt x="147773" y="58873"/>
                  <a:pt x="126915" y="34423"/>
                  <a:pt x="88900" y="12700"/>
                </a:cubicBezTo>
                <a:cubicBezTo>
                  <a:pt x="77277" y="6058"/>
                  <a:pt x="63500" y="4233"/>
                  <a:pt x="50800" y="0"/>
                </a:cubicBezTo>
                <a:cubicBezTo>
                  <a:pt x="38100" y="4233"/>
                  <a:pt x="22166" y="3234"/>
                  <a:pt x="12700" y="12700"/>
                </a:cubicBezTo>
                <a:cubicBezTo>
                  <a:pt x="3234" y="22166"/>
                  <a:pt x="0" y="50800"/>
                  <a:pt x="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529943" y="5636293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808628" y="5636294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B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254308" y="5382692"/>
            <a:ext cx="3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Non-planar Circuit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dirty="0" smtClean="0"/>
              <a:t>Some</a:t>
            </a:r>
            <a:r>
              <a:rPr lang="en-US" altLang="zh-TW" dirty="0" smtClean="0"/>
              <a:t> non-planar circuits can be transformed into planar circuit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768599"/>
            <a:ext cx="2800350" cy="3543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2768599"/>
            <a:ext cx="4291013" cy="33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Non-planar Circuit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mesh </a:t>
            </a:r>
            <a:r>
              <a:rPr lang="en-US" altLang="zh-TW" dirty="0"/>
              <a:t>analysis cannot be applied on non-planar </a:t>
            </a:r>
            <a:r>
              <a:rPr lang="en-US" altLang="zh-TW" dirty="0" smtClean="0"/>
              <a:t>circuit?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53" y="2699407"/>
            <a:ext cx="2924175" cy="28194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88115" y="5653743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6 meshes?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491" y="2687636"/>
            <a:ext cx="2800350" cy="282408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674341" y="5653743"/>
            <a:ext cx="215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5</a:t>
            </a:r>
            <a:r>
              <a:rPr lang="en-US" altLang="zh-TW" sz="2800" dirty="0" smtClean="0"/>
              <a:t> meshes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3445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Node analysis: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Mesh </a:t>
            </a:r>
            <a:r>
              <a:rPr lang="en-US" altLang="zh-TW" dirty="0"/>
              <a:t>analysis:</a:t>
            </a:r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3340" y="2279557"/>
            <a:ext cx="1957590" cy="746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Current + Voltage</a:t>
            </a:r>
          </a:p>
        </p:txBody>
      </p:sp>
      <p:sp>
        <p:nvSpPr>
          <p:cNvPr id="5" name="矩形 4"/>
          <p:cNvSpPr/>
          <p:nvPr/>
        </p:nvSpPr>
        <p:spPr>
          <a:xfrm>
            <a:off x="3775925" y="2382590"/>
            <a:ext cx="1957590" cy="54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Voltage</a:t>
            </a:r>
          </a:p>
        </p:txBody>
      </p:sp>
      <p:sp>
        <p:nvSpPr>
          <p:cNvPr id="6" name="矩形 5"/>
          <p:cNvSpPr/>
          <p:nvPr/>
        </p:nvSpPr>
        <p:spPr>
          <a:xfrm>
            <a:off x="6416092" y="2382589"/>
            <a:ext cx="1957590" cy="540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Potential</a:t>
            </a:r>
          </a:p>
        </p:txBody>
      </p:sp>
      <p:sp>
        <p:nvSpPr>
          <p:cNvPr id="7" name="矩形 6"/>
          <p:cNvSpPr/>
          <p:nvPr/>
        </p:nvSpPr>
        <p:spPr>
          <a:xfrm>
            <a:off x="1133339" y="3813986"/>
            <a:ext cx="1957590" cy="7104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Current + Voltage</a:t>
            </a:r>
          </a:p>
        </p:txBody>
      </p:sp>
      <p:sp>
        <p:nvSpPr>
          <p:cNvPr id="8" name="矩形 7"/>
          <p:cNvSpPr/>
          <p:nvPr/>
        </p:nvSpPr>
        <p:spPr>
          <a:xfrm>
            <a:off x="3788803" y="3898773"/>
            <a:ext cx="1957590" cy="54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Current</a:t>
            </a:r>
          </a:p>
        </p:txBody>
      </p:sp>
      <p:sp>
        <p:nvSpPr>
          <p:cNvPr id="9" name="矩形 8"/>
          <p:cNvSpPr/>
          <p:nvPr/>
        </p:nvSpPr>
        <p:spPr>
          <a:xfrm>
            <a:off x="6416091" y="3898772"/>
            <a:ext cx="1957590" cy="5409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Mesh Current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3141236" y="2408344"/>
            <a:ext cx="581965" cy="5409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5789655" y="2382587"/>
            <a:ext cx="581965" cy="5409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177659" y="3898771"/>
            <a:ext cx="581965" cy="5409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811994" y="3898771"/>
            <a:ext cx="581965" cy="5409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4916911" y="263604"/>
            <a:ext cx="3029353" cy="1584968"/>
            <a:chOff x="4572000" y="2272693"/>
            <a:chExt cx="4331842" cy="2965176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272693"/>
              <a:ext cx="4331842" cy="2965176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133506" y="3962601"/>
              <a:ext cx="1318809" cy="939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07675" y="3913161"/>
              <a:ext cx="1318809" cy="939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078516" y="2619042"/>
              <a:ext cx="1318809" cy="939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1137567" y="4973699"/>
            <a:ext cx="723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Mesh: closed current path that contains no closed paths within it (Textbook, P149)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137567" y="5866498"/>
            <a:ext cx="723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Meshes  are “holes” in the circuits.</a:t>
            </a:r>
            <a:endParaRPr lang="zh-TW" altLang="en-US" sz="24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5240399" y="443508"/>
            <a:ext cx="2500071" cy="1214837"/>
            <a:chOff x="5240399" y="443508"/>
            <a:chExt cx="2500071" cy="1214837"/>
          </a:xfrm>
        </p:grpSpPr>
        <p:sp>
          <p:nvSpPr>
            <p:cNvPr id="21" name="文字方塊 20"/>
            <p:cNvSpPr txBox="1"/>
            <p:nvPr/>
          </p:nvSpPr>
          <p:spPr>
            <a:xfrm>
              <a:off x="5873617" y="443508"/>
              <a:ext cx="1115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Mesh 1</a:t>
              </a:r>
              <a:endParaRPr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240399" y="1187059"/>
              <a:ext cx="1115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Mesh 2</a:t>
              </a:r>
              <a:endParaRPr lang="zh-TW" altLang="en-US" sz="2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624531" y="1196680"/>
              <a:ext cx="1115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Mesh 3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52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 </a:t>
            </a:r>
            <a:r>
              <a:rPr lang="en-US" altLang="zh-TW" dirty="0" err="1"/>
              <a:t>v.s</a:t>
            </a:r>
            <a:r>
              <a:rPr lang="en-US" altLang="zh-TW" dirty="0"/>
              <a:t>. Mesh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70381"/>
            <a:ext cx="4611210" cy="2727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760" y="4066618"/>
            <a:ext cx="3694590" cy="21103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271" y="1053029"/>
            <a:ext cx="2328386" cy="29461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357" y="1273936"/>
            <a:ext cx="1525463" cy="11128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836" y="4134086"/>
            <a:ext cx="1525463" cy="11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 </a:t>
            </a:r>
            <a:r>
              <a:rPr lang="en-US" altLang="zh-TW" dirty="0" err="1"/>
              <a:t>v.s</a:t>
            </a:r>
            <a:r>
              <a:rPr lang="en-US" altLang="zh-TW" dirty="0"/>
              <a:t>. Mesh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the final target?</a:t>
            </a:r>
          </a:p>
          <a:p>
            <a:pPr lvl="1"/>
            <a:r>
              <a:rPr lang="en-US" altLang="zh-TW" dirty="0" smtClean="0"/>
              <a:t>Node analysis is not suitable for current</a:t>
            </a:r>
          </a:p>
          <a:p>
            <a:pPr lvl="1"/>
            <a:r>
              <a:rPr lang="en-US" altLang="zh-TW" dirty="0" smtClean="0"/>
              <a:t>Mesh analysis is not suitable for voltage</a:t>
            </a:r>
          </a:p>
          <a:p>
            <a:pPr lvl="1"/>
            <a:endParaRPr lang="zh-TW" altLang="en-US" dirty="0"/>
          </a:p>
        </p:txBody>
      </p:sp>
      <p:pic>
        <p:nvPicPr>
          <p:cNvPr id="4" name="圖片 6" descr="04-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2" y="3415174"/>
            <a:ext cx="3448511" cy="229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 flipV="1">
            <a:off x="1364624" y="3574179"/>
            <a:ext cx="0" cy="292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363980" y="3560764"/>
            <a:ext cx="35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144905" y="3184341"/>
            <a:ext cx="21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solidFill>
                  <a:srgbClr val="FF0000"/>
                </a:solidFill>
              </a:rPr>
              <a:t>i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44905" y="5761464"/>
            <a:ext cx="301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node analysis is used, it is tedious to find </a:t>
            </a:r>
            <a:r>
              <a:rPr lang="en-US" altLang="zh-TW" sz="2400" dirty="0" err="1" smtClean="0"/>
              <a:t>i</a:t>
            </a:r>
            <a:endParaRPr lang="zh-TW" altLang="en-US" sz="2400" dirty="0"/>
          </a:p>
        </p:txBody>
      </p:sp>
      <p:pic>
        <p:nvPicPr>
          <p:cNvPr id="11" name="圖片 9" descr="04-3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12" y="3184341"/>
            <a:ext cx="3421958" cy="243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5302544" y="5792739"/>
            <a:ext cx="322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mesh analysis is used, it is tedious to find </a:t>
            </a:r>
            <a:r>
              <a:rPr lang="en-US" altLang="zh-TW" sz="2400" dirty="0"/>
              <a:t>v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03717" y="4001294"/>
            <a:ext cx="21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v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940868" y="4392376"/>
            <a:ext cx="21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+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66566" y="4370418"/>
            <a:ext cx="211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-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Mesh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Number of Equation: Number of Nodes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Number of Meshes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Number of </a:t>
            </a:r>
            <a:r>
              <a:rPr lang="en-US" altLang="zh-TW" dirty="0" smtClean="0"/>
              <a:t>Voltage sources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r>
              <a:rPr lang="en-US" altLang="zh-TW" dirty="0"/>
              <a:t>Number of </a:t>
            </a:r>
            <a:r>
              <a:rPr lang="en-US" altLang="zh-TW" dirty="0" smtClean="0"/>
              <a:t>Current sources</a:t>
            </a:r>
          </a:p>
          <a:p>
            <a:r>
              <a:rPr lang="en-US" altLang="zh-TW" b="1" i="1" dirty="0"/>
              <a:t>Use both to check your </a:t>
            </a:r>
            <a:r>
              <a:rPr lang="en-US" altLang="zh-TW" b="1" i="1" dirty="0" smtClean="0"/>
              <a:t>results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23" y="2479578"/>
            <a:ext cx="4961101" cy="21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Homework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4.38</a:t>
            </a:r>
          </a:p>
          <a:p>
            <a:r>
              <a:rPr lang="en-US" altLang="zh-TW" dirty="0" smtClean="0"/>
              <a:t>4.42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86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 you!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82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4.38</a:t>
            </a:r>
          </a:p>
          <a:p>
            <a:pPr lvl="1"/>
            <a:r>
              <a:rPr lang="en-US" altLang="zh-TW" dirty="0" smtClean="0"/>
              <a:t>V1=24, v2=-16, v3=20</a:t>
            </a:r>
          </a:p>
          <a:p>
            <a:r>
              <a:rPr lang="en-US" altLang="zh-TW" dirty="0" smtClean="0"/>
              <a:t>4.42</a:t>
            </a:r>
          </a:p>
          <a:p>
            <a:pPr lvl="1"/>
            <a:r>
              <a:rPr lang="en-US" altLang="zh-TW" dirty="0" smtClean="0"/>
              <a:t>I1=3, i2=3.5, i3=3, v1=0, v2=15</a:t>
            </a:r>
          </a:p>
          <a:p>
            <a:pPr lvl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629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林</a:t>
            </a:r>
            <a:r>
              <a:rPr lang="zh-TW" altLang="en-US" sz="2800" dirty="0"/>
              <a:t>楷</a:t>
            </a:r>
            <a:r>
              <a:rPr lang="zh-TW" altLang="en-US" sz="2800" dirty="0" smtClean="0"/>
              <a:t>恩 </a:t>
            </a:r>
            <a:r>
              <a:rPr lang="en-US" altLang="zh-TW" sz="2800" dirty="0" smtClean="0"/>
              <a:t>(b02)</a:t>
            </a:r>
          </a:p>
          <a:p>
            <a:pPr lvl="1"/>
            <a:r>
              <a:rPr lang="zh-TW" altLang="en-US" dirty="0" smtClean="0"/>
              <a:t>糾正錯誤的作業</a:t>
            </a:r>
            <a:r>
              <a:rPr lang="zh-TW" altLang="en-US" dirty="0"/>
              <a:t>答</a:t>
            </a:r>
            <a:r>
              <a:rPr lang="zh-TW" altLang="en-US" dirty="0" smtClean="0"/>
              <a:t>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9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9" y="2209667"/>
            <a:ext cx="4371841" cy="3028202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0052"/>
              </p:ext>
            </p:extLst>
          </p:nvPr>
        </p:nvGraphicFramePr>
        <p:xfrm>
          <a:off x="1017142" y="2949755"/>
          <a:ext cx="7112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方程式" r:id="rId5" imgW="342720" imgH="215640" progId="Equation.3">
                  <p:embed/>
                </p:oleObj>
              </mc:Choice>
              <mc:Fallback>
                <p:oleObj name="方程式" r:id="rId5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42" y="2949755"/>
                        <a:ext cx="7112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2842"/>
              </p:ext>
            </p:extLst>
          </p:nvPr>
        </p:nvGraphicFramePr>
        <p:xfrm>
          <a:off x="3062624" y="2936496"/>
          <a:ext cx="7366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方程式" r:id="rId7" imgW="355320" imgH="228600" progId="Equation.3">
                  <p:embed/>
                </p:oleObj>
              </mc:Choice>
              <mc:Fallback>
                <p:oleObj name="方程式" r:id="rId7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624" y="2936496"/>
                        <a:ext cx="7366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01734"/>
              </p:ext>
            </p:extLst>
          </p:nvPr>
        </p:nvGraphicFramePr>
        <p:xfrm>
          <a:off x="2719724" y="4144583"/>
          <a:ext cx="711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方程式" r:id="rId9" imgW="342720" imgH="228600" progId="Equation.3">
                  <p:embed/>
                </p:oleObj>
              </mc:Choice>
              <mc:Fallback>
                <p:oleObj name="方程式" r:id="rId9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724" y="4144583"/>
                        <a:ext cx="7112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2272693"/>
            <a:ext cx="4331842" cy="296517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4281017" y="5068825"/>
            <a:ext cx="581965" cy="5409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133506" y="3962601"/>
            <a:ext cx="1318809" cy="93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107675" y="3913161"/>
            <a:ext cx="1318809" cy="93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78516" y="2619042"/>
            <a:ext cx="1318809" cy="939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809799" y="5933540"/>
            <a:ext cx="81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Target of Mesh analysis is to find the mesh currents.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52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5" descr="04-2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20" y="725735"/>
            <a:ext cx="6352760" cy="3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54726" y="4132460"/>
            <a:ext cx="235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Consider KCL:</a:t>
            </a:r>
            <a:endParaRPr lang="zh-TW" altLang="en-US" sz="2800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0329"/>
              </p:ext>
            </p:extLst>
          </p:nvPr>
        </p:nvGraphicFramePr>
        <p:xfrm>
          <a:off x="3411560" y="4051170"/>
          <a:ext cx="2552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方程式" r:id="rId4" imgW="850680" imgH="228600" progId="Equation.3">
                  <p:embed/>
                </p:oleObj>
              </mc:Choice>
              <mc:Fallback>
                <p:oleObj name="方程式" r:id="rId4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60" y="4051170"/>
                        <a:ext cx="2552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918952" y="4694054"/>
            <a:ext cx="594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Represent </a:t>
            </a:r>
            <a:r>
              <a:rPr lang="en-US" altLang="zh-TW" sz="2800" dirty="0" err="1"/>
              <a:t>i</a:t>
            </a:r>
            <a:r>
              <a:rPr lang="en-US" altLang="zh-TW" sz="2800" baseline="-25000" dirty="0" err="1" smtClean="0"/>
              <a:t>b</a:t>
            </a:r>
            <a:r>
              <a:rPr lang="en-US" altLang="zh-TW" sz="2800" dirty="0" smtClean="0"/>
              <a:t>, </a:t>
            </a:r>
            <a:r>
              <a:rPr lang="en-US" altLang="zh-TW" sz="2800" dirty="0" err="1"/>
              <a:t>i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 and </a:t>
            </a:r>
            <a:r>
              <a:rPr lang="en-US" altLang="zh-TW" sz="2800" dirty="0"/>
              <a:t>i</a:t>
            </a:r>
            <a:r>
              <a:rPr lang="en-US" altLang="zh-TW" sz="2800" baseline="-25000" dirty="0" smtClean="0"/>
              <a:t>d</a:t>
            </a:r>
            <a:r>
              <a:rPr lang="en-US" altLang="zh-TW" sz="2800" dirty="0" smtClean="0"/>
              <a:t> by mesh current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962141" y="5956145"/>
            <a:ext cx="345153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KCL is already fulfilled</a:t>
            </a:r>
            <a:endParaRPr lang="zh-TW" altLang="en-US" sz="28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03709"/>
              </p:ext>
            </p:extLst>
          </p:nvPr>
        </p:nvGraphicFramePr>
        <p:xfrm>
          <a:off x="2233143" y="5174358"/>
          <a:ext cx="110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方程式" r:id="rId6" imgW="368280" imgH="228600" progId="Equation.3">
                  <p:embed/>
                </p:oleObj>
              </mc:Choice>
              <mc:Fallback>
                <p:oleObj name="方程式" r:id="rId6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43" y="5174358"/>
                        <a:ext cx="1104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84124"/>
              </p:ext>
            </p:extLst>
          </p:nvPr>
        </p:nvGraphicFramePr>
        <p:xfrm>
          <a:off x="3652234" y="5174358"/>
          <a:ext cx="179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方程式" r:id="rId8" imgW="596880" imgH="228600" progId="Equation.3">
                  <p:embed/>
                </p:oleObj>
              </mc:Choice>
              <mc:Fallback>
                <p:oleObj name="方程式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234" y="5174358"/>
                        <a:ext cx="1790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22457"/>
              </p:ext>
            </p:extLst>
          </p:nvPr>
        </p:nvGraphicFramePr>
        <p:xfrm>
          <a:off x="5757125" y="5161750"/>
          <a:ext cx="1447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方程式" r:id="rId10" imgW="482400" imgH="228600" progId="Equation.3">
                  <p:embed/>
                </p:oleObj>
              </mc:Choice>
              <mc:Fallback>
                <p:oleObj name="方程式" r:id="rId10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125" y="5161750"/>
                        <a:ext cx="1447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0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5" descr="04-2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20" y="725735"/>
            <a:ext cx="6352760" cy="3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286545" y="4147496"/>
            <a:ext cx="235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Consider KVL:</a:t>
            </a:r>
            <a:endParaRPr lang="zh-TW" altLang="en-US" sz="2800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262699"/>
              </p:ext>
            </p:extLst>
          </p:nvPr>
        </p:nvGraphicFramePr>
        <p:xfrm>
          <a:off x="3471907" y="4066336"/>
          <a:ext cx="2800104" cy="66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方程式" r:id="rId4" imgW="965160" imgH="228600" progId="Equation.3">
                  <p:embed/>
                </p:oleObj>
              </mc:Choice>
              <mc:Fallback>
                <p:oleObj name="方程式" r:id="rId4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907" y="4066336"/>
                        <a:ext cx="2800104" cy="6631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599331" y="4794030"/>
            <a:ext cx="594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Represent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/>
              <a:t>a</a:t>
            </a:r>
            <a:r>
              <a:rPr lang="en-US" altLang="zh-TW" sz="2800" dirty="0" smtClean="0"/>
              <a:t>,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/>
              <a:t>b</a:t>
            </a:r>
            <a:r>
              <a:rPr lang="en-US" altLang="zh-TW" sz="2800" dirty="0" smtClean="0"/>
              <a:t> and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/>
              <a:t>c</a:t>
            </a:r>
            <a:r>
              <a:rPr lang="en-US" altLang="zh-TW" sz="2800" dirty="0" smtClean="0"/>
              <a:t> by mesh current</a:t>
            </a:r>
            <a:endParaRPr lang="zh-TW" altLang="en-US" sz="28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30342"/>
              </p:ext>
            </p:extLst>
          </p:nvPr>
        </p:nvGraphicFramePr>
        <p:xfrm>
          <a:off x="1117150" y="5567825"/>
          <a:ext cx="2457092" cy="63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方程式" r:id="rId6" imgW="888840" imgH="228600" progId="Equation.3">
                  <p:embed/>
                </p:oleObj>
              </mc:Choice>
              <mc:Fallback>
                <p:oleObj name="方程式" r:id="rId6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150" y="5567825"/>
                        <a:ext cx="2457092" cy="6318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07855"/>
              </p:ext>
            </p:extLst>
          </p:nvPr>
        </p:nvGraphicFramePr>
        <p:xfrm>
          <a:off x="3911196" y="5534691"/>
          <a:ext cx="1638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方程式" r:id="rId8" imgW="545760" imgH="228600" progId="Equation.3">
                  <p:embed/>
                </p:oleObj>
              </mc:Choice>
              <mc:Fallback>
                <p:oleObj name="方程式" r:id="rId8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196" y="5534691"/>
                        <a:ext cx="1638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84865"/>
              </p:ext>
            </p:extLst>
          </p:nvPr>
        </p:nvGraphicFramePr>
        <p:xfrm>
          <a:off x="5886450" y="5492075"/>
          <a:ext cx="2628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方程式" r:id="rId10" imgW="876240" imgH="228600" progId="Equation.3">
                  <p:embed/>
                </p:oleObj>
              </mc:Choice>
              <mc:Fallback>
                <p:oleObj name="方程式" r:id="rId10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5492075"/>
                        <a:ext cx="2628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4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5" descr="04-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20" y="725735"/>
            <a:ext cx="6352760" cy="3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字方塊 7"/>
          <p:cNvSpPr txBox="1">
            <a:spLocks noChangeArrowheads="1"/>
          </p:cNvSpPr>
          <p:nvPr/>
        </p:nvSpPr>
        <p:spPr bwMode="auto">
          <a:xfrm>
            <a:off x="1370885" y="3967076"/>
            <a:ext cx="8301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 b="0" dirty="0">
                <a:solidFill>
                  <a:schemeClr val="tx1"/>
                </a:solidFill>
              </a:rPr>
              <a:t>For mesh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1: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a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-i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s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) +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b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+ </a:t>
            </a:r>
            <a:r>
              <a:rPr kumimoji="0" lang="en-US" altLang="zh-TW" sz="2800" b="0" i="1" dirty="0" err="1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err="1" smtClean="0">
                <a:solidFill>
                  <a:schemeClr val="tx1"/>
                </a:solidFill>
              </a:rPr>
              <a:t>c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-i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2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) =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v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s</a:t>
            </a:r>
            <a:endParaRPr kumimoji="0"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</a:t>
            </a:r>
            <a:endParaRPr lang="zh-TW" altLang="en-US" dirty="0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395620" y="5166090"/>
            <a:ext cx="6111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 b="0" dirty="0" smtClean="0">
                <a:solidFill>
                  <a:schemeClr val="tx1"/>
                </a:solidFill>
              </a:rPr>
              <a:t>For </a:t>
            </a:r>
            <a:r>
              <a:rPr kumimoji="0" lang="en-US" altLang="zh-TW" sz="2800" b="0" dirty="0">
                <a:solidFill>
                  <a:schemeClr val="tx1"/>
                </a:solidFill>
              </a:rPr>
              <a:t>mesh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3: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e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3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-i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2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) +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f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3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+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v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s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= 0</a:t>
            </a:r>
            <a:endParaRPr kumimoji="0"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1370885" y="4566583"/>
            <a:ext cx="753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40000"/>
              </a:spcBef>
              <a:buChar char="•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lnSpc>
                <a:spcPct val="120000"/>
              </a:lnSpc>
              <a:spcBef>
                <a:spcPct val="40000"/>
              </a:spcBef>
              <a:buChar char="–"/>
              <a:defRPr kumimoji="1" sz="28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lnSpc>
                <a:spcPct val="120000"/>
              </a:lnSpc>
              <a:spcBef>
                <a:spcPct val="4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lnSpc>
                <a:spcPct val="120000"/>
              </a:lnSpc>
              <a:spcBef>
                <a:spcPct val="40000"/>
              </a:spcBef>
              <a:buChar char="–"/>
              <a:defRPr kumimoji="1" sz="20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lnSpc>
                <a:spcPct val="120000"/>
              </a:lnSpc>
              <a:spcBef>
                <a:spcPct val="40000"/>
              </a:spcBef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800" b="0" dirty="0" smtClean="0">
                <a:solidFill>
                  <a:schemeClr val="tx1"/>
                </a:solidFill>
              </a:rPr>
              <a:t>For </a:t>
            </a:r>
            <a:r>
              <a:rPr kumimoji="0" lang="en-US" altLang="zh-TW" sz="2800" b="0" dirty="0">
                <a:solidFill>
                  <a:schemeClr val="tx1"/>
                </a:solidFill>
              </a:rPr>
              <a:t>mesh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2: </a:t>
            </a:r>
            <a:r>
              <a:rPr kumimoji="0" lang="en-US" altLang="zh-TW" sz="2800" b="0" i="1" dirty="0" err="1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err="1" smtClean="0">
                <a:solidFill>
                  <a:schemeClr val="tx1"/>
                </a:solidFill>
              </a:rPr>
              <a:t>c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2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-i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1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) +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d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2 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+ 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R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e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(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2</a:t>
            </a:r>
            <a:r>
              <a:rPr kumimoji="0" lang="en-US" altLang="zh-TW" sz="2800" b="0" i="1" dirty="0" smtClean="0">
                <a:solidFill>
                  <a:schemeClr val="tx1"/>
                </a:solidFill>
              </a:rPr>
              <a:t>-i</a:t>
            </a:r>
            <a:r>
              <a:rPr kumimoji="0" lang="en-US" altLang="zh-TW" sz="2800" b="0" i="1" baseline="-25000" dirty="0" smtClean="0">
                <a:solidFill>
                  <a:schemeClr val="tx1"/>
                </a:solidFill>
              </a:rPr>
              <a:t>3</a:t>
            </a:r>
            <a:r>
              <a:rPr kumimoji="0" lang="en-US" altLang="zh-TW" sz="2800" b="0" dirty="0" smtClean="0">
                <a:solidFill>
                  <a:schemeClr val="tx1"/>
                </a:solidFill>
              </a:rPr>
              <a:t>) = 0</a:t>
            </a:r>
            <a:endParaRPr kumimoji="0" lang="en-US" altLang="zh-TW" sz="2800" b="0" dirty="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8650" y="5905566"/>
            <a:ext cx="8276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Can we always represent voltage by mesh currents?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251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</a:t>
            </a:r>
            <a:r>
              <a:rPr lang="en-US" altLang="zh-TW" dirty="0" smtClean="0"/>
              <a:t>analysis – 3 cases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Represent the voltage of (1) voltage sources, (2) resistor, and (3) current sources by mesh current</a:t>
            </a:r>
            <a:endParaRPr lang="zh-TW" altLang="en-US" dirty="0"/>
          </a:p>
        </p:txBody>
      </p:sp>
      <p:pic>
        <p:nvPicPr>
          <p:cNvPr id="4" name="圖片 5" descr="04-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20" y="2840285"/>
            <a:ext cx="6352760" cy="3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28159" y="3948545"/>
            <a:ext cx="625186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81650" y="2668515"/>
            <a:ext cx="625186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66376" y="4774405"/>
            <a:ext cx="625186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206836" y="3948545"/>
            <a:ext cx="625186" cy="7239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707722" y="3948545"/>
            <a:ext cx="625186" cy="7239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197577" y="4774405"/>
            <a:ext cx="625186" cy="7239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1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</a:t>
            </a:r>
            <a:r>
              <a:rPr lang="en-US" altLang="zh-TW" dirty="0" smtClean="0"/>
              <a:t>analysis - </a:t>
            </a:r>
            <a:r>
              <a:rPr lang="en-US" altLang="zh-TW" dirty="0"/>
              <a:t>current sources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 Current sources on the perimeter of the circuit</a:t>
            </a:r>
            <a:endParaRPr lang="zh-TW" altLang="en-US" dirty="0"/>
          </a:p>
        </p:txBody>
      </p:sp>
      <p:pic>
        <p:nvPicPr>
          <p:cNvPr id="4" name="圖片 5" descr="04-2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20" y="2840285"/>
            <a:ext cx="6352760" cy="3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72885" y="4627418"/>
            <a:ext cx="777587" cy="900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5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43" y="2359193"/>
            <a:ext cx="5419725" cy="25336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Mesh analysis - current sources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2. Interior current sources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6297" y="2380708"/>
            <a:ext cx="165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Method 1: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337772" y="2507914"/>
            <a:ext cx="288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Consider v</a:t>
            </a:r>
            <a:r>
              <a:rPr lang="en-US" altLang="zh-TW" sz="2400" baseline="-25000" dirty="0"/>
              <a:t>s</a:t>
            </a:r>
            <a:r>
              <a:rPr lang="en-US" altLang="zh-TW" sz="2400" dirty="0" smtClean="0"/>
              <a:t> as unknown variables</a:t>
            </a:r>
            <a:endParaRPr lang="zh-TW" altLang="en-US" sz="2400" dirty="0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47584"/>
              </p:ext>
            </p:extLst>
          </p:nvPr>
        </p:nvGraphicFramePr>
        <p:xfrm>
          <a:off x="956503" y="4926505"/>
          <a:ext cx="26892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方程式" r:id="rId4" imgW="927000" imgH="228600" progId="Equation.3">
                  <p:embed/>
                </p:oleObj>
              </mc:Choice>
              <mc:Fallback>
                <p:oleObj name="方程式" r:id="rId4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503" y="4926505"/>
                        <a:ext cx="2689225" cy="663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76142"/>
              </p:ext>
            </p:extLst>
          </p:nvPr>
        </p:nvGraphicFramePr>
        <p:xfrm>
          <a:off x="961266" y="5471018"/>
          <a:ext cx="19891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方程式" r:id="rId6" imgW="685800" imgH="228600" progId="Equation.3">
                  <p:embed/>
                </p:oleObj>
              </mc:Choice>
              <mc:Fallback>
                <p:oleObj name="方程式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66" y="5471018"/>
                        <a:ext cx="1989137" cy="663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1739315" y="5945771"/>
            <a:ext cx="95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/>
              <a:t>……</a:t>
            </a:r>
            <a:endParaRPr lang="zh-TW" altLang="en-US" sz="4000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631159"/>
              </p:ext>
            </p:extLst>
          </p:nvPr>
        </p:nvGraphicFramePr>
        <p:xfrm>
          <a:off x="3913082" y="3374850"/>
          <a:ext cx="310783" cy="55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方程式" r:id="rId8" imgW="126720" imgH="228600" progId="Equation.3">
                  <p:embed/>
                </p:oleObj>
              </mc:Choice>
              <mc:Fallback>
                <p:oleObj name="方程式" r:id="rId8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082" y="3374850"/>
                        <a:ext cx="310783" cy="5586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41997"/>
              </p:ext>
            </p:extLst>
          </p:nvPr>
        </p:nvGraphicFramePr>
        <p:xfrm>
          <a:off x="3126329" y="3644740"/>
          <a:ext cx="3730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方程式" r:id="rId10" imgW="152280" imgH="228600" progId="Equation.3">
                  <p:embed/>
                </p:oleObj>
              </mc:Choice>
              <mc:Fallback>
                <p:oleObj name="方程式" r:id="rId10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329" y="3644740"/>
                        <a:ext cx="373062" cy="558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4134578" y="4907872"/>
            <a:ext cx="490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Represent the voltages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d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b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c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and </a:t>
            </a:r>
            <a:r>
              <a:rPr lang="en-US" altLang="zh-TW" sz="2400" dirty="0" err="1" smtClean="0"/>
              <a:t>v</a:t>
            </a:r>
            <a:r>
              <a:rPr lang="en-US" altLang="zh-TW" sz="2400" baseline="-25000" dirty="0" err="1" smtClean="0"/>
              <a:t>e</a:t>
            </a:r>
            <a:r>
              <a:rPr lang="en-US" altLang="zh-TW" sz="2400" dirty="0" smtClean="0"/>
              <a:t> …. (except v</a:t>
            </a:r>
            <a:r>
              <a:rPr lang="en-US" altLang="zh-TW" sz="2400" baseline="-25000" dirty="0" smtClean="0"/>
              <a:t>s</a:t>
            </a:r>
            <a:r>
              <a:rPr lang="en-US" altLang="zh-TW" sz="2400" dirty="0" smtClean="0"/>
              <a:t>) by mesh current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134578" y="5713070"/>
            <a:ext cx="404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Solve mesh currents and v</a:t>
            </a:r>
            <a:r>
              <a:rPr lang="en-US" altLang="zh-TW" sz="2400" baseline="-25000" dirty="0" smtClean="0"/>
              <a:t>s</a:t>
            </a:r>
            <a:endParaRPr lang="zh-TW" altLang="en-US" sz="2400" baseline="-25000" dirty="0"/>
          </a:p>
        </p:txBody>
      </p:sp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29701"/>
              </p:ext>
            </p:extLst>
          </p:nvPr>
        </p:nvGraphicFramePr>
        <p:xfrm>
          <a:off x="6758589" y="6128143"/>
          <a:ext cx="17319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方程式" r:id="rId12" imgW="596880" imgH="228600" progId="Equation.3">
                  <p:embed/>
                </p:oleObj>
              </mc:Choice>
              <mc:Fallback>
                <p:oleObj name="方程式" r:id="rId12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8589" y="6128143"/>
                        <a:ext cx="1731963" cy="663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107992" y="6208167"/>
            <a:ext cx="293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One more equation:</a:t>
            </a:r>
            <a:endParaRPr lang="zh-TW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4907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5" grpId="0"/>
      <p:bldP spid="26" grpId="0"/>
      <p:bldP spid="1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2310</TotalTime>
  <Words>533</Words>
  <Application>Microsoft Office PowerPoint</Application>
  <PresentationFormat>如螢幕大小 (4:3)</PresentationFormat>
  <Paragraphs>118</Paragraphs>
  <Slides>26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方程式</vt:lpstr>
      <vt:lpstr>Circuits  Lecture 3: Mesh Analysis </vt:lpstr>
      <vt:lpstr>Introduction</vt:lpstr>
      <vt:lpstr>Mesh analysis</vt:lpstr>
      <vt:lpstr>Mesh analysis</vt:lpstr>
      <vt:lpstr>Mesh analysis</vt:lpstr>
      <vt:lpstr>Mesh analysis</vt:lpstr>
      <vt:lpstr>Mesh analysis – 3 cases</vt:lpstr>
      <vt:lpstr>Mesh analysis - current sources </vt:lpstr>
      <vt:lpstr>Mesh analysis - current sources </vt:lpstr>
      <vt:lpstr>Mesh analysis - current sources </vt:lpstr>
      <vt:lpstr>Mesh analysis - current sources </vt:lpstr>
      <vt:lpstr>Mesh analysis - current sources </vt:lpstr>
      <vt:lpstr>Example 4.9 </vt:lpstr>
      <vt:lpstr>Exercise 4.11</vt:lpstr>
      <vt:lpstr>Exercise 4.11</vt:lpstr>
      <vt:lpstr>Non-planar Circuit</vt:lpstr>
      <vt:lpstr>Non-planar Circuit</vt:lpstr>
      <vt:lpstr>Non-planar Circuit</vt:lpstr>
      <vt:lpstr>Non-planar Circuit</vt:lpstr>
      <vt:lpstr>Node v.s. Mesh</vt:lpstr>
      <vt:lpstr>Node v.s. Mesh</vt:lpstr>
      <vt:lpstr>Node v.s. Mesh</vt:lpstr>
      <vt:lpstr>Homework </vt:lpstr>
      <vt:lpstr>Thank you!</vt:lpstr>
      <vt:lpstr>Answer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 Lecture 8: Node Analysis (2)</dc:title>
  <dc:creator>user</dc:creator>
  <cp:lastModifiedBy>Lee Hung-yi</cp:lastModifiedBy>
  <cp:revision>64</cp:revision>
  <dcterms:created xsi:type="dcterms:W3CDTF">2014-08-17T03:32:54Z</dcterms:created>
  <dcterms:modified xsi:type="dcterms:W3CDTF">2014-10-01T15:19:23Z</dcterms:modified>
</cp:coreProperties>
</file>